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5.xml" ContentType="application/vnd.openxmlformats-officedocument.presentationml.comment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2" r:id="rId4"/>
    <p:sldMasterId id="2147483952" r:id="rId5"/>
    <p:sldMasterId id="2147483971" r:id="rId6"/>
  </p:sldMasterIdLst>
  <p:notesMasterIdLst>
    <p:notesMasterId r:id="rId73"/>
  </p:notesMasterIdLst>
  <p:handoutMasterIdLst>
    <p:handoutMasterId r:id="rId74"/>
  </p:handoutMasterIdLst>
  <p:sldIdLst>
    <p:sldId id="406" r:id="rId7"/>
    <p:sldId id="599" r:id="rId8"/>
    <p:sldId id="600" r:id="rId9"/>
    <p:sldId id="1230" r:id="rId10"/>
    <p:sldId id="1231" r:id="rId11"/>
    <p:sldId id="1232" r:id="rId12"/>
    <p:sldId id="598" r:id="rId13"/>
    <p:sldId id="531" r:id="rId14"/>
    <p:sldId id="557" r:id="rId15"/>
    <p:sldId id="558" r:id="rId16"/>
    <p:sldId id="559" r:id="rId17"/>
    <p:sldId id="560" r:id="rId18"/>
    <p:sldId id="561" r:id="rId19"/>
    <p:sldId id="562" r:id="rId20"/>
    <p:sldId id="563" r:id="rId21"/>
    <p:sldId id="532" r:id="rId22"/>
    <p:sldId id="533" r:id="rId23"/>
    <p:sldId id="569" r:id="rId24"/>
    <p:sldId id="520" r:id="rId25"/>
    <p:sldId id="564" r:id="rId26"/>
    <p:sldId id="565" r:id="rId27"/>
    <p:sldId id="566" r:id="rId28"/>
    <p:sldId id="567" r:id="rId29"/>
    <p:sldId id="570" r:id="rId30"/>
    <p:sldId id="571" r:id="rId31"/>
    <p:sldId id="572" r:id="rId32"/>
    <p:sldId id="573" r:id="rId33"/>
    <p:sldId id="574" r:id="rId34"/>
    <p:sldId id="597" r:id="rId35"/>
    <p:sldId id="582" r:id="rId36"/>
    <p:sldId id="583" r:id="rId37"/>
    <p:sldId id="584" r:id="rId38"/>
    <p:sldId id="586" r:id="rId39"/>
    <p:sldId id="585" r:id="rId40"/>
    <p:sldId id="587" r:id="rId41"/>
    <p:sldId id="588" r:id="rId42"/>
    <p:sldId id="589" r:id="rId43"/>
    <p:sldId id="590" r:id="rId44"/>
    <p:sldId id="591" r:id="rId45"/>
    <p:sldId id="575" r:id="rId46"/>
    <p:sldId id="576" r:id="rId47"/>
    <p:sldId id="577" r:id="rId48"/>
    <p:sldId id="578" r:id="rId49"/>
    <p:sldId id="580" r:id="rId50"/>
    <p:sldId id="579" r:id="rId51"/>
    <p:sldId id="581" r:id="rId52"/>
    <p:sldId id="592" r:id="rId53"/>
    <p:sldId id="593" r:id="rId54"/>
    <p:sldId id="594" r:id="rId55"/>
    <p:sldId id="595" r:id="rId56"/>
    <p:sldId id="596" r:id="rId57"/>
    <p:sldId id="552" r:id="rId58"/>
    <p:sldId id="553" r:id="rId59"/>
    <p:sldId id="555" r:id="rId60"/>
    <p:sldId id="556" r:id="rId61"/>
    <p:sldId id="519" r:id="rId62"/>
    <p:sldId id="549" r:id="rId63"/>
    <p:sldId id="535" r:id="rId64"/>
    <p:sldId id="539" r:id="rId65"/>
    <p:sldId id="543" r:id="rId66"/>
    <p:sldId id="541" r:id="rId67"/>
    <p:sldId id="548" r:id="rId68"/>
    <p:sldId id="544" r:id="rId69"/>
    <p:sldId id="546" r:id="rId70"/>
    <p:sldId id="547" r:id="rId71"/>
    <p:sldId id="529" r:id="rId72"/>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orient="horz" pos="3477">
          <p15:clr>
            <a:srgbClr val="A4A3A4"/>
          </p15:clr>
        </p15:guide>
        <p15:guide id="3" orient="horz" pos="4032">
          <p15:clr>
            <a:srgbClr val="A4A3A4"/>
          </p15:clr>
        </p15:guide>
        <p15:guide id="4" orient="horz" pos="4149">
          <p15:clr>
            <a:srgbClr val="A4A3A4"/>
          </p15:clr>
        </p15:guide>
        <p15:guide id="5" orient="horz" pos="287">
          <p15:clr>
            <a:srgbClr val="A4A3A4"/>
          </p15:clr>
        </p15:guide>
        <p15:guide id="6" orient="horz" pos="1471">
          <p15:clr>
            <a:srgbClr val="A4A3A4"/>
          </p15:clr>
        </p15:guide>
        <p15:guide id="7" orient="horz" pos="716">
          <p15:clr>
            <a:srgbClr val="A4A3A4"/>
          </p15:clr>
        </p15:guide>
        <p15:guide id="8" orient="horz" pos="3938">
          <p15:clr>
            <a:srgbClr val="A4A3A4"/>
          </p15:clr>
        </p15:guide>
        <p15:guide id="9" orient="horz" pos="231">
          <p15:clr>
            <a:srgbClr val="A4A3A4"/>
          </p15:clr>
        </p15:guide>
        <p15:guide id="10" pos="299">
          <p15:clr>
            <a:srgbClr val="A4A3A4"/>
          </p15:clr>
        </p15:guide>
        <p15:guide id="11" pos="5530">
          <p15:clr>
            <a:srgbClr val="A4A3A4"/>
          </p15:clr>
        </p15:guide>
        <p15:guide id="12" pos="2880">
          <p15:clr>
            <a:srgbClr val="A4A3A4"/>
          </p15:clr>
        </p15:guide>
        <p15:guide id="13" pos="5287">
          <p15:clr>
            <a:srgbClr val="A4A3A4"/>
          </p15:clr>
        </p15:guide>
        <p15:guide id="14" pos="4551">
          <p15:clr>
            <a:srgbClr val="A4A3A4"/>
          </p15:clr>
        </p15:guide>
      </p15:sldGuideLst>
    </p:ext>
    <p:ext uri="{2D200454-40CA-4A62-9FC3-DE9A4176ACB9}">
      <p15:notesGuideLst xmlns:p15="http://schemas.microsoft.com/office/powerpoint/2012/main">
        <p15:guide id="1" orient="horz" pos="2592">
          <p15:clr>
            <a:srgbClr val="A4A3A4"/>
          </p15:clr>
        </p15:guide>
        <p15:guide id="2" orient="horz" pos="5542">
          <p15:clr>
            <a:srgbClr val="A4A3A4"/>
          </p15:clr>
        </p15:guide>
        <p15:guide id="3" orient="horz" pos="5777">
          <p15:clr>
            <a:srgbClr val="A4A3A4"/>
          </p15:clr>
        </p15:guide>
        <p15:guide id="4" pos="286">
          <p15:clr>
            <a:srgbClr val="A4A3A4"/>
          </p15:clr>
        </p15:guide>
        <p15:guide id="5" pos="403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yeda, Elizabeth Rose" initials="ERM"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A3AC"/>
    <a:srgbClr val="000000"/>
    <a:srgbClr val="F48024"/>
    <a:srgbClr val="90BD31"/>
    <a:srgbClr val="178CCB"/>
    <a:srgbClr val="EC1848"/>
    <a:srgbClr val="052049"/>
    <a:srgbClr val="E8E7DE"/>
    <a:srgbClr val="F5F0D3"/>
    <a:srgbClr val="F7E9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68" autoAdjust="0"/>
    <p:restoredTop sz="93285" autoAdjust="0"/>
  </p:normalViewPr>
  <p:slideViewPr>
    <p:cSldViewPr snapToGrid="0" showGuides="1">
      <p:cViewPr varScale="1">
        <p:scale>
          <a:sx n="82" d="100"/>
          <a:sy n="82" d="100"/>
        </p:scale>
        <p:origin x="546" y="45"/>
      </p:cViewPr>
      <p:guideLst>
        <p:guide orient="horz" pos="912"/>
        <p:guide orient="horz" pos="3477"/>
        <p:guide orient="horz" pos="4032"/>
        <p:guide orient="horz" pos="4149"/>
        <p:guide orient="horz" pos="287"/>
        <p:guide orient="horz" pos="1471"/>
        <p:guide orient="horz" pos="716"/>
        <p:guide orient="horz" pos="3938"/>
        <p:guide orient="horz" pos="231"/>
        <p:guide pos="299"/>
        <p:guide pos="5530"/>
        <p:guide pos="2880"/>
        <p:guide pos="5287"/>
        <p:guide pos="4551"/>
      </p:guideLst>
    </p:cSldViewPr>
  </p:slideViewPr>
  <p:outlineViewPr>
    <p:cViewPr>
      <p:scale>
        <a:sx n="33" d="100"/>
        <a:sy n="33" d="100"/>
      </p:scale>
      <p:origin x="0" y="2130"/>
    </p:cViewPr>
  </p:outlineViewPr>
  <p:notesTextViewPr>
    <p:cViewPr>
      <p:scale>
        <a:sx n="100" d="100"/>
        <a:sy n="100" d="100"/>
      </p:scale>
      <p:origin x="0" y="0"/>
    </p:cViewPr>
  </p:notesTextViewPr>
  <p:sorterViewPr>
    <p:cViewPr>
      <p:scale>
        <a:sx n="71" d="100"/>
        <a:sy n="71" d="100"/>
      </p:scale>
      <p:origin x="0" y="0"/>
    </p:cViewPr>
  </p:sorterViewPr>
  <p:notesViewPr>
    <p:cSldViewPr snapToGrid="0">
      <p:cViewPr varScale="1">
        <p:scale>
          <a:sx n="70" d="100"/>
          <a:sy n="70" d="100"/>
        </p:scale>
        <p:origin x="-3450" y="-114"/>
      </p:cViewPr>
      <p:guideLst>
        <p:guide orient="horz" pos="2592"/>
        <p:guide orient="horz" pos="5542"/>
        <p:guide orient="horz" pos="5777"/>
        <p:guide pos="286"/>
        <p:guide pos="4033"/>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5-13T21:41:43.598" idx="2">
    <p:pos x="6415" y="2710"/>
    <p:text>look at average beta hat and look at distribution of beta hats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7-05-13T21:41:43.598" idx="2">
    <p:pos x="6415" y="2710"/>
    <p:text>look at average beta hat and look at distribution of beta hats</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7-05-13T21:41:43.598" idx="2">
    <p:pos x="6415" y="2710"/>
    <p:text>look at average beta hat and look at distribution of beta hats</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7-05-13T21:41:43.598" idx="2">
    <p:pos x="6415" y="2710"/>
    <p:text>look at average beta hat and look at distribution of beta hats</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7-05-12T15:14:10.666" idx="3">
    <p:pos x="5357" y="3054"/>
    <p:text>can i say, or a number approaching infinite number of samples so we get a stable sample of estimates from our simulated world. </p:text>
  </p:cm>
  <p:cm authorId="0" dt="2017-05-13T21:41:43.598" idx="4">
    <p:pos x="6415" y="2710"/>
    <p:text>look at average beta hat and look at distribution of beta hats</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Header Placeholder 1"/>
          <p:cNvSpPr>
            <a:spLocks noGrp="1"/>
          </p:cNvSpPr>
          <p:nvPr>
            <p:ph type="hdr" sz="quarter"/>
          </p:nvPr>
        </p:nvSpPr>
        <p:spPr>
          <a:xfrm>
            <a:off x="2220616" y="8863084"/>
            <a:ext cx="2664646" cy="137851"/>
          </a:xfrm>
          <a:prstGeom prst="rect">
            <a:avLst/>
          </a:prstGeom>
        </p:spPr>
        <p:txBody>
          <a:bodyPr vert="horz" wrap="square" lIns="0" tIns="0" rIns="0" bIns="0" rtlCol="0" anchor="t" anchorCtr="0"/>
          <a:lstStyle>
            <a:lvl1pPr algn="l">
              <a:defRPr sz="800"/>
            </a:lvl1pPr>
          </a:lstStyle>
          <a:p>
            <a:pPr>
              <a:lnSpc>
                <a:spcPct val="95000"/>
              </a:lnSpc>
            </a:pPr>
            <a:r>
              <a:rPr lang="en-US" dirty="0">
                <a:latin typeface="Arial" pitchFamily="34" charset="0"/>
                <a:cs typeface="Arial" pitchFamily="34" charset="0"/>
              </a:rPr>
              <a:t>[ADD PRESENTATION TITLE: INSERT TAB &gt; HEADER &amp; FOOTER &gt; NOTES AND HANDOUTS]</a:t>
            </a:r>
          </a:p>
        </p:txBody>
      </p:sp>
      <p:sp>
        <p:nvSpPr>
          <p:cNvPr id="7" name="Date Placeholder 2"/>
          <p:cNvSpPr>
            <a:spLocks noGrp="1"/>
          </p:cNvSpPr>
          <p:nvPr>
            <p:ph type="dt" idx="1"/>
          </p:nvPr>
        </p:nvSpPr>
        <p:spPr>
          <a:xfrm>
            <a:off x="1199311" y="8856576"/>
            <a:ext cx="880135" cy="146304"/>
          </a:xfrm>
          <a:prstGeom prst="rect">
            <a:avLst/>
          </a:prstGeom>
        </p:spPr>
        <p:txBody>
          <a:bodyPr vert="horz" lIns="0" tIns="0" rIns="0" bIns="0" rtlCol="0"/>
          <a:lstStyle>
            <a:lvl1pPr algn="r">
              <a:defRPr sz="800"/>
            </a:lvl1pPr>
          </a:lstStyle>
          <a:p>
            <a:pPr algn="l"/>
            <a:fld id="{9535A4AE-AB74-4BDA-B84A-019528CC2B4D}" type="datetimeFigureOut">
              <a:rPr lang="en-US" smtClean="0">
                <a:latin typeface="Arial" pitchFamily="34" charset="0"/>
                <a:cs typeface="Arial" pitchFamily="34" charset="0"/>
              </a:rPr>
              <a:pPr algn="l"/>
              <a:t>8/20/2018</a:t>
            </a:fld>
            <a:endParaRPr lang="en-US" dirty="0">
              <a:latin typeface="Arial" pitchFamily="34" charset="0"/>
              <a:cs typeface="Arial" pitchFamily="34" charset="0"/>
            </a:endParaRPr>
          </a:p>
        </p:txBody>
      </p:sp>
      <p:cxnSp>
        <p:nvCxnSpPr>
          <p:cNvPr id="44" name="Straight Connector 43"/>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Slide Number Placeholder 6"/>
          <p:cNvSpPr>
            <a:spLocks noGrp="1"/>
          </p:cNvSpPr>
          <p:nvPr>
            <p:ph type="sldNum" sz="quarter" idx="3"/>
          </p:nvPr>
        </p:nvSpPr>
        <p:spPr>
          <a:xfrm>
            <a:off x="441507" y="8857103"/>
            <a:ext cx="554100"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fld id="{111E5896-917A-4035-A860-408E1EC3CD51}" type="slidenum">
              <a:rPr lang="en-US">
                <a:latin typeface="Arial" pitchFamily="34" charset="0"/>
                <a:cs typeface="Arial" pitchFamily="34" charset="0"/>
              </a:rPr>
              <a:pPr/>
              <a:t>‹#›</a:t>
            </a:fld>
            <a:endParaRPr lang="en-US" dirty="0">
              <a:latin typeface="Arial" pitchFamily="34" charset="0"/>
              <a:cs typeface="Arial" pitchFamily="34" charset="0"/>
            </a:endParaRPr>
          </a:p>
        </p:txBody>
      </p:sp>
      <p:pic>
        <p:nvPicPr>
          <p:cNvPr id="2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6"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832942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88028" y="399934"/>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41268" y="4080297"/>
            <a:ext cx="5961120" cy="4480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Header Placeholder 1"/>
          <p:cNvSpPr>
            <a:spLocks noGrp="1"/>
          </p:cNvSpPr>
          <p:nvPr>
            <p:ph type="hdr" sz="quarter"/>
          </p:nvPr>
        </p:nvSpPr>
        <p:spPr>
          <a:xfrm>
            <a:off x="2227340" y="8863084"/>
            <a:ext cx="2664646" cy="137851"/>
          </a:xfrm>
          <a:prstGeom prst="rect">
            <a:avLst/>
          </a:prstGeom>
        </p:spPr>
        <p:txBody>
          <a:bodyPr vert="horz" wrap="square" lIns="0" tIns="0" rIns="0" bIns="0" rtlCol="0" anchor="t" anchorCtr="0"/>
          <a:lstStyle>
            <a:lvl1pPr algn="l">
              <a:defRPr sz="800" i="0"/>
            </a:lvl1p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12" name="Date Placeholder 2"/>
          <p:cNvSpPr>
            <a:spLocks noGrp="1"/>
          </p:cNvSpPr>
          <p:nvPr>
            <p:ph type="dt" idx="1"/>
          </p:nvPr>
        </p:nvSpPr>
        <p:spPr>
          <a:xfrm>
            <a:off x="1206035" y="8856576"/>
            <a:ext cx="880135" cy="146304"/>
          </a:xfrm>
          <a:prstGeom prst="rect">
            <a:avLst/>
          </a:prstGeom>
        </p:spPr>
        <p:txBody>
          <a:bodyPr vert="horz" lIns="0" tIns="0" rIns="0" bIns="0" rtlCol="0"/>
          <a:lstStyle>
            <a:lvl1pPr algn="r">
              <a:defRPr sz="800" i="0"/>
            </a:lvl1pPr>
          </a:lstStyle>
          <a:p>
            <a:pPr algn="l"/>
            <a:fld id="{9535A4AE-AB74-4BDA-B84A-019528CC2B4D}" type="datetimeFigureOut">
              <a:rPr lang="en-US" smtClean="0">
                <a:latin typeface="Arial" pitchFamily="34" charset="0"/>
                <a:cs typeface="Arial" pitchFamily="34" charset="0"/>
              </a:rPr>
              <a:pPr algn="l"/>
              <a:t>8/20/2018</a:t>
            </a:fld>
            <a:endParaRPr lang="en-US" dirty="0">
              <a:latin typeface="Arial" pitchFamily="34" charset="0"/>
              <a:cs typeface="Arial" pitchFamily="34" charset="0"/>
            </a:endParaRPr>
          </a:p>
        </p:txBody>
      </p:sp>
      <p:sp>
        <p:nvSpPr>
          <p:cNvPr id="28" name="Slide Number Placeholder 6"/>
          <p:cNvSpPr>
            <a:spLocks noGrp="1"/>
          </p:cNvSpPr>
          <p:nvPr>
            <p:ph type="sldNum" sz="quarter" idx="5"/>
          </p:nvPr>
        </p:nvSpPr>
        <p:spPr>
          <a:xfrm>
            <a:off x="448231" y="8857103"/>
            <a:ext cx="554100" cy="105317"/>
          </a:xfrm>
          <a:prstGeom prst="rect">
            <a:avLst/>
          </a:prstGeom>
        </p:spPr>
        <p:txBody>
          <a:bodyPr vert="horz" wrap="square" lIns="0" tIns="0" rIns="0" bIns="0" rtlCol="0" anchor="b" anchorCtr="0"/>
          <a:lstStyle>
            <a:lvl1pPr marL="0" algn="l" defTabSz="914400" rtl="0" eaLnBrk="1" latinLnBrk="0" hangingPunct="1">
              <a:defRPr lang="en-US" sz="800" i="0" kern="1200" smtClean="0">
                <a:solidFill>
                  <a:schemeClr val="tx1"/>
                </a:solidFill>
                <a:latin typeface="+mn-lt"/>
                <a:ea typeface="+mn-ea"/>
                <a:cs typeface="+mn-cs"/>
              </a:defRPr>
            </a:lvl1pPr>
          </a:lstStyle>
          <a:p>
            <a:fld id="{111E5896-917A-4035-A860-408E1EC3CD51}" type="slidenum">
              <a:rPr lang="en-US" smtClean="0">
                <a:latin typeface="Arial" pitchFamily="34" charset="0"/>
                <a:cs typeface="Arial" pitchFamily="34" charset="0"/>
              </a:rPr>
              <a:pPr/>
              <a:t>‹#›</a:t>
            </a:fld>
            <a:endParaRPr lang="en-US" dirty="0">
              <a:latin typeface="Arial" pitchFamily="34" charset="0"/>
              <a:cs typeface="Arial" pitchFamily="34" charset="0"/>
            </a:endParaRPr>
          </a:p>
        </p:txBody>
      </p:sp>
      <p:cxnSp>
        <p:nvCxnSpPr>
          <p:cNvPr id="29" name="Straight Connector 28"/>
          <p:cNvCxnSpPr/>
          <p:nvPr/>
        </p:nvCxnSpPr>
        <p:spPr>
          <a:xfrm>
            <a:off x="455585" y="8795705"/>
            <a:ext cx="59436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06" y="8866372"/>
            <a:ext cx="599982" cy="29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0748310"/>
      </p:ext>
    </p:extLst>
  </p:cSld>
  <p:clrMap bg1="lt1" tx1="dk1" bg2="lt2" tx2="dk2" accent1="accent1" accent2="accent2" accent3="accent3" accent4="accent4" accent5="accent5" accent6="accent6" hlink="hlink" folHlink="folHlink"/>
  <p:hf/>
  <p:notesStyle>
    <a:lvl1pPr marL="114300" indent="-114300" algn="l" defTabSz="914400" rtl="0" eaLnBrk="1" latinLnBrk="0" hangingPunct="1">
      <a:spcBef>
        <a:spcPts val="800"/>
      </a:spcBef>
      <a:buFont typeface="Arial" pitchFamily="34" charset="0"/>
      <a:buChar char="•"/>
      <a:defRPr sz="1200" kern="1200">
        <a:solidFill>
          <a:schemeClr val="tx1"/>
        </a:solidFill>
        <a:latin typeface="Arial" pitchFamily="34" charset="0"/>
        <a:ea typeface="+mn-ea"/>
        <a:cs typeface="Arial" pitchFamily="34" charset="0"/>
      </a:defRPr>
    </a:lvl1pPr>
    <a:lvl2pPr marL="285750" indent="-112713" algn="l" defTabSz="914400" rtl="0" eaLnBrk="1" latinLnBrk="0" hangingPunct="1">
      <a:spcBef>
        <a:spcPts val="200"/>
      </a:spcBef>
      <a:buFont typeface="Arial" pitchFamily="34" charset="0"/>
      <a:buChar char="•"/>
      <a:defRPr sz="1100" kern="1200">
        <a:solidFill>
          <a:schemeClr val="tx1"/>
        </a:solidFill>
        <a:latin typeface="Arial" pitchFamily="34" charset="0"/>
        <a:ea typeface="+mn-ea"/>
        <a:cs typeface="Arial" pitchFamily="34" charset="0"/>
      </a:defRPr>
    </a:lvl2pPr>
    <a:lvl3pPr marL="403225" indent="-117475" algn="l" defTabSz="914400" rtl="0" eaLnBrk="1" latinLnBrk="0" hangingPunct="1">
      <a:spcBef>
        <a:spcPts val="200"/>
      </a:spcBef>
      <a:buFont typeface="Arial" pitchFamily="34" charset="0"/>
      <a:buChar char="•"/>
      <a:defRPr sz="1050" kern="1200">
        <a:solidFill>
          <a:schemeClr val="tx1"/>
        </a:solidFill>
        <a:latin typeface="Arial" pitchFamily="34" charset="0"/>
        <a:ea typeface="+mn-ea"/>
        <a:cs typeface="Arial" pitchFamily="34" charset="0"/>
      </a:defRPr>
    </a:lvl3pPr>
    <a:lvl4pPr marL="569913" indent="-112713" algn="l" defTabSz="914400" rtl="0" eaLnBrk="1" latinLnBrk="0" hangingPunct="1">
      <a:spcBef>
        <a:spcPts val="200"/>
      </a:spcBef>
      <a:buFont typeface="Arial" pitchFamily="34" charset="0"/>
      <a:buChar char="•"/>
      <a:defRPr sz="1050" kern="1200">
        <a:solidFill>
          <a:schemeClr val="tx1"/>
        </a:solidFill>
        <a:latin typeface="Arial" pitchFamily="34" charset="0"/>
        <a:ea typeface="+mn-ea"/>
        <a:cs typeface="Arial" pitchFamily="34" charset="0"/>
      </a:defRPr>
    </a:lvl4pPr>
    <a:lvl5pPr marL="457200" indent="114300" algn="l" defTabSz="914400" rtl="0" eaLnBrk="1" latinLnBrk="0" hangingPunct="1">
      <a:buFont typeface="Arial" pitchFamily="34" charset="0"/>
      <a:buChar char="•"/>
      <a:defRPr sz="1050" kern="1200">
        <a:solidFill>
          <a:schemeClr val="tx1"/>
        </a:solidFill>
        <a:latin typeface="+mn-lt"/>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stata.com/2012/07/18/using-statas-random-number-generators-part-1/"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Image Placeholder 21"/>
          <p:cNvSpPr>
            <a:spLocks noGrp="1" noRot="1" noChangeAspect="1"/>
          </p:cNvSpPr>
          <p:nvPr>
            <p:ph type="sldImg"/>
          </p:nvPr>
        </p:nvSpPr>
        <p:spPr>
          <a:xfrm>
            <a:off x="1187450" y="400050"/>
            <a:ext cx="4648200" cy="3486150"/>
          </a:xfrm>
        </p:spPr>
      </p:sp>
      <p:sp>
        <p:nvSpPr>
          <p:cNvPr id="23" name="Notes Placeholder 22"/>
          <p:cNvSpPr>
            <a:spLocks noGrp="1"/>
          </p:cNvSpPr>
          <p:nvPr>
            <p:ph type="body" idx="1"/>
          </p:nvPr>
        </p:nvSpPr>
        <p:spPr/>
        <p:txBody>
          <a:bodyPr>
            <a:normAutofit/>
          </a:bodyPr>
          <a:lstStyle/>
          <a:p>
            <a:endParaRPr lang="en-US"/>
          </a:p>
        </p:txBody>
      </p:sp>
      <p:sp>
        <p:nvSpPr>
          <p:cNvPr id="24" name="Header Placeholder 1"/>
          <p:cNvSpPr>
            <a:spLocks noGrp="1"/>
          </p:cNvSpPr>
          <p:nvPr>
            <p:ph type="hdr" sz="quarter"/>
          </p:nvPr>
        </p:nvSpPr>
        <p:spPr>
          <a:xfrm>
            <a:off x="2482852" y="8863084"/>
            <a:ext cx="2664646" cy="137851"/>
          </a:xfrm>
          <a:prstGeom prst="rect">
            <a:avLst/>
          </a:prstGeom>
        </p:spPr>
        <p:txBody>
          <a:bodyPr vert="horz" wrap="square" lIns="0" tIns="0" rIns="0" bIns="0" rtlCol="0" anchor="t" anchorCtr="0"/>
          <a:lstStyle>
            <a:lvl1pPr algn="l">
              <a:defRPr sz="800"/>
            </a:lvl1pPr>
          </a:lstStyle>
          <a:p>
            <a:pPr>
              <a:lnSpc>
                <a:spcPct val="95000"/>
              </a:lnSpc>
            </a:pPr>
            <a:r>
              <a:rPr lang="en-US" sz="600" i="1" dirty="0">
                <a:latin typeface="Arial" pitchFamily="34" charset="0"/>
                <a:cs typeface="Arial" pitchFamily="34" charset="0"/>
              </a:rPr>
              <a:t>[ADD PRESENTATION TITLE: INSERT TAB &gt; HEADER &amp; FOOTER &gt; NOTES AND HANDOUTS]</a:t>
            </a:r>
          </a:p>
        </p:txBody>
      </p:sp>
      <p:sp>
        <p:nvSpPr>
          <p:cNvPr id="25" name="Date Placeholder 2"/>
          <p:cNvSpPr>
            <a:spLocks noGrp="1"/>
          </p:cNvSpPr>
          <p:nvPr>
            <p:ph type="dt" idx="1"/>
          </p:nvPr>
        </p:nvSpPr>
        <p:spPr>
          <a:xfrm>
            <a:off x="1461547" y="8856576"/>
            <a:ext cx="880135" cy="146304"/>
          </a:xfrm>
          <a:prstGeom prst="rect">
            <a:avLst/>
          </a:prstGeom>
        </p:spPr>
        <p:txBody>
          <a:bodyPr vert="horz" lIns="0" tIns="0" rIns="0" bIns="0" rtlCol="0"/>
          <a:lstStyle>
            <a:lvl1pPr algn="r">
              <a:defRPr sz="800"/>
            </a:lvl1pPr>
          </a:lstStyle>
          <a:p>
            <a:pPr algn="l"/>
            <a:fld id="{9535A4AE-AB74-4BDA-B84A-019528CC2B4D}" type="datetimeFigureOut">
              <a:rPr lang="en-US" sz="600" i="1" smtClean="0">
                <a:latin typeface="Arial" pitchFamily="34" charset="0"/>
                <a:cs typeface="Arial" pitchFamily="34" charset="0"/>
              </a:rPr>
              <a:pPr algn="l"/>
              <a:t>8/20/2018</a:t>
            </a:fld>
            <a:endParaRPr lang="en-US" sz="600" i="1" dirty="0">
              <a:latin typeface="Arial" pitchFamily="34" charset="0"/>
              <a:cs typeface="Arial" pitchFamily="34" charset="0"/>
            </a:endParaRPr>
          </a:p>
        </p:txBody>
      </p:sp>
      <p:sp>
        <p:nvSpPr>
          <p:cNvPr id="26" name="Slide Number Placeholder 6"/>
          <p:cNvSpPr>
            <a:spLocks noGrp="1"/>
          </p:cNvSpPr>
          <p:nvPr>
            <p:ph type="sldNum" sz="quarter" idx="5"/>
          </p:nvPr>
        </p:nvSpPr>
        <p:spPr>
          <a:xfrm>
            <a:off x="703743" y="8836931"/>
            <a:ext cx="554100" cy="105317"/>
          </a:xfrm>
          <a:prstGeom prst="rect">
            <a:avLst/>
          </a:prstGeom>
        </p:spPr>
        <p:txBody>
          <a:bodyPr vert="horz" wrap="square" lIns="0" tIns="0" rIns="0" bIns="0" rtlCol="0" anchor="b" anchorCtr="0"/>
          <a:lstStyle>
            <a:lvl1pPr marL="0" algn="l" defTabSz="914400" rtl="0" eaLnBrk="1" latinLnBrk="0" hangingPunct="1">
              <a:defRPr lang="en-US" sz="800" kern="1200" smtClean="0">
                <a:solidFill>
                  <a:schemeClr val="tx1"/>
                </a:solidFill>
                <a:latin typeface="+mn-lt"/>
                <a:ea typeface="+mn-ea"/>
                <a:cs typeface="+mn-cs"/>
              </a:defRPr>
            </a:lvl1pPr>
          </a:lstStyle>
          <a:p>
            <a:fld id="{111E5896-917A-4035-A860-408E1EC3CD51}" type="slidenum">
              <a:rPr lang="en-US" sz="600" i="1">
                <a:latin typeface="Arial" pitchFamily="34" charset="0"/>
                <a:cs typeface="Arial" pitchFamily="34" charset="0"/>
              </a:rPr>
              <a:pPr/>
              <a:t>1</a:t>
            </a:fld>
            <a:endParaRPr lang="en-US" sz="600" i="1" dirty="0">
              <a:latin typeface="Arial" pitchFamily="34" charset="0"/>
              <a:cs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100000"/>
              </a:lnSpc>
              <a:spcBef>
                <a:spcPts val="800"/>
              </a:spcBef>
              <a:spcAft>
                <a:spcPts val="0"/>
              </a:spcAft>
              <a:buClrTx/>
              <a:buSzTx/>
              <a:buFont typeface="Arial" pitchFamily="34" charset="0"/>
              <a:buChar char="•"/>
              <a:tabLst/>
              <a:defRPr/>
            </a:pPr>
            <a:r>
              <a:rPr lang="en-US" dirty="0"/>
              <a:t>Note that the first lines of code call in and assign the value from each scalar to a variable with the same name.</a:t>
            </a:r>
          </a:p>
          <a:p>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6868B31D-FF53-4038-891F-DCFC1CBFACE6}"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31</a:t>
            </a:fld>
            <a:endParaRPr lang="en-US" dirty="0">
              <a:latin typeface="Arial" pitchFamily="34" charset="0"/>
              <a:cs typeface="Arial" pitchFamily="34" charset="0"/>
            </a:endParaRPr>
          </a:p>
        </p:txBody>
      </p:sp>
    </p:spTree>
    <p:extLst>
      <p:ext uri="{BB962C8B-B14F-4D97-AF65-F5344CB8AC3E}">
        <p14:creationId xmlns:p14="http://schemas.microsoft.com/office/powerpoint/2010/main" val="2343288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normAutofit fontScale="92500" lnSpcReduction="20000"/>
          </a:bodyPr>
          <a:lstStyle/>
          <a:p>
            <a:r>
              <a:rPr lang="en-US" dirty="0"/>
              <a:t>*log odds of cancer for ref group (</a:t>
            </a:r>
            <a:r>
              <a:rPr lang="en-US" dirty="0" err="1"/>
              <a:t>nonobese</a:t>
            </a:r>
            <a:r>
              <a:rPr lang="en-US" dirty="0"/>
              <a:t> and A=0) (lifetime risk)</a:t>
            </a:r>
          </a:p>
          <a:p>
            <a:r>
              <a:rPr lang="en-US" dirty="0"/>
              <a:t>local c0 = ln(0.10/(1-0.10))</a:t>
            </a:r>
          </a:p>
          <a:p>
            <a:r>
              <a:rPr lang="en-US" dirty="0"/>
              <a:t>*Parameters for odds of cancer</a:t>
            </a:r>
          </a:p>
          <a:p>
            <a:r>
              <a:rPr lang="en-US" dirty="0"/>
              <a:t>local c1 = ln(1.2)	//effect of </a:t>
            </a:r>
            <a:r>
              <a:rPr lang="en-US" dirty="0" err="1"/>
              <a:t>overwt</a:t>
            </a:r>
            <a:r>
              <a:rPr lang="en-US" dirty="0"/>
              <a:t> on log odds of cancer in A=0 stratum</a:t>
            </a:r>
          </a:p>
          <a:p>
            <a:r>
              <a:rPr lang="en-US" dirty="0"/>
              <a:t>local c2 = ln(1.5)	//effect of obesity on log odds of cancer in A=0 stratum</a:t>
            </a:r>
          </a:p>
          <a:p>
            <a:r>
              <a:rPr lang="en-US" dirty="0"/>
              <a:t>local c3 = ln(1.5)	//effect of A on log odds of cancer in normal weight grp (OR=2.0)</a:t>
            </a:r>
          </a:p>
          <a:p>
            <a:r>
              <a:rPr lang="en-US" dirty="0"/>
              <a:t>local c4 = ln(1.0)	//effect of A on log odds of cancer in </a:t>
            </a:r>
            <a:r>
              <a:rPr lang="en-US" dirty="0" err="1"/>
              <a:t>overwt</a:t>
            </a:r>
            <a:r>
              <a:rPr lang="en-US" dirty="0"/>
              <a:t> grp (OR=1.0)</a:t>
            </a:r>
          </a:p>
          <a:p>
            <a:r>
              <a:rPr lang="en-US" dirty="0"/>
              <a:t>local c5 = ln(1.0)	//effect of A on log odds of cancer in obese grp (OR=1.0)</a:t>
            </a:r>
          </a:p>
          <a:p>
            <a:endParaRPr lang="en-US"/>
          </a:p>
          <a:p>
            <a:endParaRPr lang="en-US" dirty="0"/>
          </a:p>
          <a:p>
            <a:r>
              <a:rPr lang="en-US" dirty="0"/>
              <a:t>*log odds of death for ref group (no cancer) </a:t>
            </a:r>
          </a:p>
          <a:p>
            <a:r>
              <a:rPr lang="en-US" dirty="0"/>
              <a:t>local d0 = ln(0.04/(1-0.04))</a:t>
            </a:r>
          </a:p>
          <a:p>
            <a:endParaRPr lang="en-US" dirty="0"/>
          </a:p>
          <a:p>
            <a:r>
              <a:rPr lang="en-US" dirty="0"/>
              <a:t>*Parameters for odds of death</a:t>
            </a:r>
          </a:p>
          <a:p>
            <a:r>
              <a:rPr lang="en-US" dirty="0"/>
              <a:t>local d1 = ln(1.1)	//effect of </a:t>
            </a:r>
            <a:r>
              <a:rPr lang="en-US" dirty="0" err="1"/>
              <a:t>overwt</a:t>
            </a:r>
            <a:r>
              <a:rPr lang="en-US" dirty="0"/>
              <a:t> on log odds of death </a:t>
            </a:r>
          </a:p>
          <a:p>
            <a:r>
              <a:rPr lang="en-US" dirty="0"/>
              <a:t>local d2 = ln(1.3)	//effect of obese on log odds of death </a:t>
            </a:r>
          </a:p>
          <a:p>
            <a:r>
              <a:rPr lang="en-US" dirty="0"/>
              <a:t>local d3 = ln(2.0)	//effect of A on log odds of death </a:t>
            </a:r>
          </a:p>
          <a:p>
            <a:r>
              <a:rPr lang="en-US" dirty="0"/>
              <a:t>local d4 = ln(2.76)	//effect of cancer on log odds of death (OR=3.0</a:t>
            </a:r>
          </a:p>
          <a:p>
            <a:r>
              <a:rPr lang="en-US" dirty="0"/>
              <a:t>	 </a:t>
            </a:r>
          </a:p>
          <a:p>
            <a:endParaRPr lang="en-US" dirty="0"/>
          </a:p>
          <a:p>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98753060-5103-4887-8AAD-AAF3A1EB7222}"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32</a:t>
            </a:fld>
            <a:endParaRPr lang="en-US" dirty="0">
              <a:latin typeface="Arial" pitchFamily="34" charset="0"/>
              <a:cs typeface="Arial" pitchFamily="34" charset="0"/>
            </a:endParaRPr>
          </a:p>
        </p:txBody>
      </p:sp>
    </p:spTree>
    <p:extLst>
      <p:ext uri="{BB962C8B-B14F-4D97-AF65-F5344CB8AC3E}">
        <p14:creationId xmlns:p14="http://schemas.microsoft.com/office/powerpoint/2010/main" val="1265981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normAutofit/>
          </a:bodyPr>
          <a:lstStyle/>
          <a:p>
            <a:r>
              <a:rPr lang="en-US" dirty="0"/>
              <a:t>Stata documentation on macros: “A macro is a string of characters, called the </a:t>
            </a:r>
            <a:r>
              <a:rPr lang="en-US" dirty="0" err="1"/>
              <a:t>macroname</a:t>
            </a:r>
            <a:r>
              <a:rPr lang="en-US"/>
              <a:t>, that stands for another string of characters, called the macro contents.” http://www.stata.com/manuals13/u18.pdf#u18.3Macros</a:t>
            </a:r>
          </a:p>
          <a:p>
            <a:r>
              <a:rPr lang="en-US" dirty="0"/>
              <a:t>Stata documentation on local macros:</a:t>
            </a:r>
            <a:r>
              <a:rPr lang="en-US" baseline="0" dirty="0"/>
              <a:t> “</a:t>
            </a:r>
            <a:r>
              <a:rPr lang="en-US" dirty="0"/>
              <a:t>Local macros exist solely within the program or do-file in which they are defined. If that program or do-file calls another program or do-file, the local macros previously defined temporarily cease to exist, and their existence is reestablished when the calling program regains control. When a program or do-file ends, its local macros are permanently deleted.</a:t>
            </a:r>
            <a:r>
              <a:rPr lang="en-US" baseline="0" dirty="0"/>
              <a:t>”</a:t>
            </a:r>
          </a:p>
          <a:p>
            <a:r>
              <a:rPr lang="en-US" dirty="0"/>
              <a:t>http://www.stata.com/manuals13/pmacro.pdf</a:t>
            </a:r>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98753060-5103-4887-8AAD-AAF3A1EB7222}"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52</a:t>
            </a:fld>
            <a:endParaRPr lang="en-US" dirty="0">
              <a:latin typeface="Arial" pitchFamily="34" charset="0"/>
              <a:cs typeface="Arial" pitchFamily="34" charset="0"/>
            </a:endParaRPr>
          </a:p>
        </p:txBody>
      </p:sp>
    </p:spTree>
    <p:extLst>
      <p:ext uri="{BB962C8B-B14F-4D97-AF65-F5344CB8AC3E}">
        <p14:creationId xmlns:p14="http://schemas.microsoft.com/office/powerpoint/2010/main" val="183989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98753060-5103-4887-8AAD-AAF3A1EB7222}"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53</a:t>
            </a:fld>
            <a:endParaRPr lang="en-US" dirty="0">
              <a:latin typeface="Arial" pitchFamily="34" charset="0"/>
              <a:cs typeface="Arial" pitchFamily="34" charset="0"/>
            </a:endParaRPr>
          </a:p>
        </p:txBody>
      </p:sp>
    </p:spTree>
    <p:extLst>
      <p:ext uri="{BB962C8B-B14F-4D97-AF65-F5344CB8AC3E}">
        <p14:creationId xmlns:p14="http://schemas.microsoft.com/office/powerpoint/2010/main" val="1839895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r>
              <a:rPr lang="en-US" dirty="0"/>
              <a:t>These</a:t>
            </a:r>
            <a:r>
              <a:rPr lang="en-US" baseline="0" dirty="0"/>
              <a:t> steps are for one causal structure and one set of parameterizations. ..</a:t>
            </a:r>
            <a:r>
              <a:rPr lang="en-US" dirty="0"/>
              <a:t>Different</a:t>
            </a:r>
            <a:r>
              <a:rPr lang="en-US" baseline="0" dirty="0"/>
              <a:t> causal structures or different parameterizations, so often it’s useful to look across multiple scenarios</a:t>
            </a:r>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C8BA3714-D858-4365-9DD6-50CCDDE9352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64</a:t>
            </a:fld>
            <a:endParaRPr lang="en-US" dirty="0">
              <a:latin typeface="Arial" pitchFamily="34" charset="0"/>
              <a:cs typeface="Arial" pitchFamily="34" charset="0"/>
            </a:endParaRPr>
          </a:p>
        </p:txBody>
      </p:sp>
    </p:spTree>
    <p:extLst>
      <p:ext uri="{BB962C8B-B14F-4D97-AF65-F5344CB8AC3E}">
        <p14:creationId xmlns:p14="http://schemas.microsoft.com/office/powerpoint/2010/main" val="104839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r>
              <a:rPr lang="en-US" baseline="0" dirty="0"/>
              <a:t>Quantifying bias arising from measurement error, confounding, collider-stratification bias, etc.</a:t>
            </a:r>
            <a:endParaRPr lang="en-US" dirty="0"/>
          </a:p>
          <a:p>
            <a:r>
              <a:rPr lang="en-US" dirty="0"/>
              <a:t>Quantitative</a:t>
            </a:r>
            <a:r>
              <a:rPr lang="en-US" baseline="0" dirty="0"/>
              <a:t> sensitivity analyses</a:t>
            </a:r>
          </a:p>
          <a:p>
            <a:r>
              <a:rPr lang="en-US" baseline="0" dirty="0"/>
              <a:t>Power analysis</a:t>
            </a:r>
          </a:p>
          <a:p>
            <a:r>
              <a:rPr lang="en-US" baseline="0" dirty="0"/>
              <a:t>Evaluating statistical model performance—comparing alternative analytic models</a:t>
            </a:r>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9E961FF1-2261-4D2E-9E5C-EF166AD6B1E7}"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66</a:t>
            </a:fld>
            <a:endParaRPr lang="en-US" dirty="0">
              <a:latin typeface="Arial" pitchFamily="34" charset="0"/>
              <a:cs typeface="Arial" pitchFamily="34" charset="0"/>
            </a:endParaRPr>
          </a:p>
        </p:txBody>
      </p:sp>
    </p:spTree>
    <p:extLst>
      <p:ext uri="{BB962C8B-B14F-4D97-AF65-F5344CB8AC3E}">
        <p14:creationId xmlns:p14="http://schemas.microsoft.com/office/powerpoint/2010/main" val="225821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r>
              <a:rPr lang="en-US" dirty="0"/>
              <a:t>These</a:t>
            </a:r>
            <a:r>
              <a:rPr lang="en-US" baseline="0" dirty="0"/>
              <a:t> steps are for one causal structure and one set of parameterizations. ..</a:t>
            </a:r>
            <a:r>
              <a:rPr lang="en-US" dirty="0"/>
              <a:t>Different</a:t>
            </a:r>
            <a:r>
              <a:rPr lang="en-US" baseline="0" dirty="0"/>
              <a:t> causal structures or different parameterizations, so often it’s useful to look across multiple scenarios</a:t>
            </a:r>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C8BA3714-D858-4365-9DD6-50CCDDE9352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7</a:t>
            </a:fld>
            <a:endParaRPr lang="en-US" dirty="0">
              <a:latin typeface="Arial" pitchFamily="34" charset="0"/>
              <a:cs typeface="Arial" pitchFamily="34" charset="0"/>
            </a:endParaRPr>
          </a:p>
        </p:txBody>
      </p:sp>
    </p:spTree>
    <p:extLst>
      <p:ext uri="{BB962C8B-B14F-4D97-AF65-F5344CB8AC3E}">
        <p14:creationId xmlns:p14="http://schemas.microsoft.com/office/powerpoint/2010/main" val="1861293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xfrm>
            <a:off x="1187450" y="400050"/>
            <a:ext cx="4648200" cy="3486150"/>
          </a:xfrm>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endParaRPr lang="en-GB"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r>
              <a:rPr lang="en-US" dirty="0"/>
              <a:t>These</a:t>
            </a:r>
            <a:r>
              <a:rPr lang="en-US" baseline="0" dirty="0"/>
              <a:t> steps are for one causal structure and one set of parameterizations. ..</a:t>
            </a:r>
            <a:r>
              <a:rPr lang="en-US" dirty="0"/>
              <a:t>Different</a:t>
            </a:r>
            <a:r>
              <a:rPr lang="en-US" baseline="0" dirty="0"/>
              <a:t> causal structures or different parameterizations, so often it’s useful to look across multiple scenarios</a:t>
            </a:r>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C8BA3714-D858-4365-9DD6-50CCDDE9352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17</a:t>
            </a:fld>
            <a:endParaRPr lang="en-US" dirty="0">
              <a:latin typeface="Arial" pitchFamily="34" charset="0"/>
              <a:cs typeface="Arial" pitchFamily="34" charset="0"/>
            </a:endParaRPr>
          </a:p>
        </p:txBody>
      </p:sp>
    </p:spTree>
    <p:extLst>
      <p:ext uri="{BB962C8B-B14F-4D97-AF65-F5344CB8AC3E}">
        <p14:creationId xmlns:p14="http://schemas.microsoft.com/office/powerpoint/2010/main" val="104839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r>
              <a:rPr lang="en-US" dirty="0"/>
              <a:t>These</a:t>
            </a:r>
            <a:r>
              <a:rPr lang="en-US" baseline="0" dirty="0"/>
              <a:t> steps are for one causal structure and one set of parameterizations. ..</a:t>
            </a:r>
            <a:r>
              <a:rPr lang="en-US" dirty="0"/>
              <a:t>Different</a:t>
            </a:r>
            <a:r>
              <a:rPr lang="en-US" baseline="0" dirty="0"/>
              <a:t> causal structures or different parameterizations, so often it’s useful to look across multiple scenarios</a:t>
            </a:r>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C8BA3714-D858-4365-9DD6-50CCDDE9352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18</a:t>
            </a:fld>
            <a:endParaRPr lang="en-US" dirty="0">
              <a:latin typeface="Arial" pitchFamily="34" charset="0"/>
              <a:cs typeface="Arial" pitchFamily="34" charset="0"/>
            </a:endParaRPr>
          </a:p>
        </p:txBody>
      </p:sp>
    </p:spTree>
    <p:extLst>
      <p:ext uri="{BB962C8B-B14F-4D97-AF65-F5344CB8AC3E}">
        <p14:creationId xmlns:p14="http://schemas.microsoft.com/office/powerpoint/2010/main" val="504047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pPr marL="114300" marR="0" lvl="1" indent="-114300" algn="l" defTabSz="914400" rtl="0" eaLnBrk="1" fontAlgn="auto" latinLnBrk="0" hangingPunct="1">
              <a:lnSpc>
                <a:spcPct val="100000"/>
              </a:lnSpc>
              <a:spcBef>
                <a:spcPts val="800"/>
              </a:spcBef>
              <a:spcAft>
                <a:spcPts val="0"/>
              </a:spcAft>
              <a:buClrTx/>
              <a:buSzTx/>
              <a:buFont typeface="Arial" pitchFamily="34" charset="0"/>
              <a:buChar char="•"/>
              <a:tabLst/>
              <a:defRPr/>
            </a:pPr>
            <a:r>
              <a:rPr lang="en-US" sz="1100" kern="1200" dirty="0">
                <a:solidFill>
                  <a:schemeClr val="tx1"/>
                </a:solidFill>
                <a:effectLst/>
                <a:latin typeface="Arial" pitchFamily="34" charset="0"/>
                <a:ea typeface="+mn-ea"/>
                <a:cs typeface="Arial" pitchFamily="34" charset="0"/>
              </a:rPr>
              <a:t>Useful resource on random-number generators in Stata: </a:t>
            </a:r>
            <a:r>
              <a:rPr lang="en-US" sz="1100" u="sng" kern="1200" dirty="0">
                <a:solidFill>
                  <a:schemeClr val="tx1"/>
                </a:solidFill>
                <a:effectLst/>
                <a:latin typeface="Arial" pitchFamily="34" charset="0"/>
                <a:ea typeface="+mn-ea"/>
                <a:cs typeface="Arial" pitchFamily="34" charset="0"/>
                <a:hlinkClick r:id="rId3"/>
              </a:rPr>
              <a:t>https://blog.stata.com/2012/07/18/using-statas-random-number-generators-part-1/</a:t>
            </a:r>
            <a:endParaRPr lang="en-US" sz="1100" kern="1200" dirty="0">
              <a:solidFill>
                <a:schemeClr val="tx1"/>
              </a:solidFill>
              <a:effectLst/>
              <a:latin typeface="Arial" pitchFamily="34" charset="0"/>
              <a:ea typeface="+mn-ea"/>
              <a:cs typeface="Arial" pitchFamily="34" charset="0"/>
            </a:endParaRPr>
          </a:p>
          <a:p>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E11F1BB8-1FB9-4C48-8664-FE1A8F15AB82}"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20</a:t>
            </a:fld>
            <a:endParaRPr lang="en-US" dirty="0">
              <a:latin typeface="Arial" pitchFamily="34" charset="0"/>
              <a:cs typeface="Arial" pitchFamily="34" charset="0"/>
            </a:endParaRPr>
          </a:p>
        </p:txBody>
      </p:sp>
    </p:spTree>
    <p:extLst>
      <p:ext uri="{BB962C8B-B14F-4D97-AF65-F5344CB8AC3E}">
        <p14:creationId xmlns:p14="http://schemas.microsoft.com/office/powerpoint/2010/main" val="148580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100000"/>
              </a:lnSpc>
              <a:spcBef>
                <a:spcPts val="800"/>
              </a:spcBef>
              <a:spcAft>
                <a:spcPts val="0"/>
              </a:spcAft>
              <a:buClrTx/>
              <a:buSzTx/>
              <a:buFont typeface="Arial" pitchFamily="34" charset="0"/>
              <a:buChar char="•"/>
              <a:tabLst/>
              <a:defRPr/>
            </a:pPr>
            <a:r>
              <a:rPr lang="en-US" dirty="0"/>
              <a:t>Generate cancer for each person </a:t>
            </a:r>
            <a:r>
              <a:rPr lang="en-US" i="1" dirty="0" err="1"/>
              <a:t>i</a:t>
            </a:r>
            <a:r>
              <a:rPr lang="en-US" dirty="0"/>
              <a:t> in the simulated sample by generating a random number from a uniform distribution (U1</a:t>
            </a:r>
            <a:r>
              <a:rPr lang="en-US" baseline="-25000" dirty="0"/>
              <a:t>i</a:t>
            </a:r>
            <a:r>
              <a:rPr lang="en-US" dirty="0"/>
              <a:t>~U[0,1)) and assign person</a:t>
            </a:r>
            <a:r>
              <a:rPr lang="en-US" i="1" dirty="0"/>
              <a:t> </a:t>
            </a:r>
            <a:r>
              <a:rPr lang="en-US" i="1" dirty="0" err="1"/>
              <a:t>i</a:t>
            </a:r>
            <a:r>
              <a:rPr lang="en-US" dirty="0"/>
              <a:t> to Cancer=1 if Cancer)</a:t>
            </a:r>
            <a:r>
              <a:rPr lang="en-US" baseline="-25000" dirty="0" err="1"/>
              <a:t>i</a:t>
            </a:r>
            <a:r>
              <a:rPr lang="en-US" dirty="0"/>
              <a:t> &gt; U1</a:t>
            </a:r>
            <a:r>
              <a:rPr lang="en-US" baseline="-25000" dirty="0"/>
              <a:t>i</a:t>
            </a:r>
            <a:r>
              <a:rPr lang="en-US" dirty="0"/>
              <a:t>; otherwise Cancer=0</a:t>
            </a:r>
          </a:p>
          <a:p>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4185EDE3-096F-4FAE-BA9F-3FF95415C49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21</a:t>
            </a:fld>
            <a:endParaRPr lang="en-US" dirty="0">
              <a:latin typeface="Arial" pitchFamily="34" charset="0"/>
              <a:cs typeface="Arial" pitchFamily="34" charset="0"/>
            </a:endParaRPr>
          </a:p>
        </p:txBody>
      </p:sp>
    </p:spTree>
    <p:extLst>
      <p:ext uri="{BB962C8B-B14F-4D97-AF65-F5344CB8AC3E}">
        <p14:creationId xmlns:p14="http://schemas.microsoft.com/office/powerpoint/2010/main" val="348591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pPr marL="114300" marR="0" indent="-114300" algn="l" defTabSz="914400" rtl="0" eaLnBrk="1" fontAlgn="auto" latinLnBrk="0" hangingPunct="1">
              <a:lnSpc>
                <a:spcPct val="100000"/>
              </a:lnSpc>
              <a:spcBef>
                <a:spcPts val="800"/>
              </a:spcBef>
              <a:spcAft>
                <a:spcPts val="0"/>
              </a:spcAft>
              <a:buClrTx/>
              <a:buSzTx/>
              <a:buFont typeface="Arial" pitchFamily="34" charset="0"/>
              <a:buChar char="•"/>
              <a:tabLst/>
              <a:defRPr/>
            </a:pPr>
            <a:r>
              <a:rPr lang="en-US" dirty="0"/>
              <a:t>Generate cancer for each person </a:t>
            </a:r>
            <a:r>
              <a:rPr lang="en-US" i="1" dirty="0" err="1"/>
              <a:t>i</a:t>
            </a:r>
            <a:r>
              <a:rPr lang="en-US" dirty="0"/>
              <a:t> in the simulated sample by generating a random number from a uniform distribution (U1</a:t>
            </a:r>
            <a:r>
              <a:rPr lang="en-US" baseline="-25000" dirty="0"/>
              <a:t>i</a:t>
            </a:r>
            <a:r>
              <a:rPr lang="en-US" dirty="0"/>
              <a:t>~U[0,1)) and assign person</a:t>
            </a:r>
            <a:r>
              <a:rPr lang="en-US" i="1" dirty="0"/>
              <a:t> </a:t>
            </a:r>
            <a:r>
              <a:rPr lang="en-US" i="1" dirty="0" err="1"/>
              <a:t>i</a:t>
            </a:r>
            <a:r>
              <a:rPr lang="en-US" dirty="0"/>
              <a:t> to Cancer=1 if Cancer)</a:t>
            </a:r>
            <a:r>
              <a:rPr lang="en-US" baseline="-25000" dirty="0" err="1"/>
              <a:t>i</a:t>
            </a:r>
            <a:r>
              <a:rPr lang="en-US" dirty="0"/>
              <a:t> &gt; U1</a:t>
            </a:r>
            <a:r>
              <a:rPr lang="en-US" baseline="-25000" dirty="0"/>
              <a:t>i</a:t>
            </a:r>
            <a:r>
              <a:rPr lang="en-US" dirty="0"/>
              <a:t>; otherwise Cancer=0</a:t>
            </a:r>
          </a:p>
          <a:p>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4185EDE3-096F-4FAE-BA9F-3FF95415C49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22</a:t>
            </a:fld>
            <a:endParaRPr lang="en-US" dirty="0">
              <a:latin typeface="Arial" pitchFamily="34" charset="0"/>
              <a:cs typeface="Arial" pitchFamily="34" charset="0"/>
            </a:endParaRPr>
          </a:p>
        </p:txBody>
      </p:sp>
    </p:spTree>
    <p:extLst>
      <p:ext uri="{BB962C8B-B14F-4D97-AF65-F5344CB8AC3E}">
        <p14:creationId xmlns:p14="http://schemas.microsoft.com/office/powerpoint/2010/main" val="3485918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7450" y="400050"/>
            <a:ext cx="4648200" cy="3486150"/>
          </a:xfrm>
        </p:spPr>
      </p:sp>
      <p:sp>
        <p:nvSpPr>
          <p:cNvPr id="3" name="Notes Placeholder 2"/>
          <p:cNvSpPr>
            <a:spLocks noGrp="1"/>
          </p:cNvSpPr>
          <p:nvPr>
            <p:ph type="body" idx="1"/>
          </p:nvPr>
        </p:nvSpPr>
        <p:spPr/>
        <p:txBody>
          <a:bodyPr/>
          <a:lstStyle/>
          <a:p>
            <a:r>
              <a:rPr lang="en-US" dirty="0"/>
              <a:t>These</a:t>
            </a:r>
            <a:r>
              <a:rPr lang="en-US" baseline="0" dirty="0"/>
              <a:t> steps are for one causal structure and one set of parameterizations. ..</a:t>
            </a:r>
            <a:r>
              <a:rPr lang="en-US" dirty="0"/>
              <a:t>Different</a:t>
            </a:r>
            <a:r>
              <a:rPr lang="en-US" baseline="0" dirty="0"/>
              <a:t> causal structures or different parameterizations, so often it’s useful to look across multiple scenarios</a:t>
            </a:r>
            <a:endParaRPr lang="en-US" dirty="0"/>
          </a:p>
        </p:txBody>
      </p:sp>
      <p:sp>
        <p:nvSpPr>
          <p:cNvPr id="4" name="Header Placeholder 3"/>
          <p:cNvSpPr>
            <a:spLocks noGrp="1"/>
          </p:cNvSpPr>
          <p:nvPr>
            <p:ph type="hdr" sz="quarter" idx="10"/>
          </p:nvPr>
        </p:nvSpPr>
        <p:spPr/>
        <p:txBody>
          <a:bodyPr/>
          <a:lstStyle/>
          <a:p>
            <a:pPr>
              <a:lnSpc>
                <a:spcPct val="95000"/>
              </a:lnSpc>
            </a:pPr>
            <a:r>
              <a:rPr lang="en-US">
                <a:latin typeface="Arial" pitchFamily="34" charset="0"/>
                <a:cs typeface="Arial" pitchFamily="34" charset="0"/>
              </a:rPr>
              <a:t>[ADD PRESENTATION TITLE: INSERT TAB &gt; HEADER &amp; FOOTER &gt; NOTES AND HANDOUTS]</a:t>
            </a:r>
            <a:endParaRPr lang="en-US" dirty="0">
              <a:latin typeface="Arial" pitchFamily="34" charset="0"/>
              <a:cs typeface="Arial" pitchFamily="34" charset="0"/>
            </a:endParaRPr>
          </a:p>
        </p:txBody>
      </p:sp>
      <p:sp>
        <p:nvSpPr>
          <p:cNvPr id="5" name="Date Placeholder 4"/>
          <p:cNvSpPr>
            <a:spLocks noGrp="1"/>
          </p:cNvSpPr>
          <p:nvPr>
            <p:ph type="dt" idx="11"/>
          </p:nvPr>
        </p:nvSpPr>
        <p:spPr/>
        <p:txBody>
          <a:bodyPr/>
          <a:lstStyle/>
          <a:p>
            <a:pPr algn="l"/>
            <a:fld id="{C8BA3714-D858-4365-9DD6-50CCDDE93520}" type="datetime1">
              <a:rPr lang="en-US" smtClean="0">
                <a:latin typeface="Arial" pitchFamily="34" charset="0"/>
                <a:cs typeface="Arial" pitchFamily="34" charset="0"/>
              </a:rPr>
              <a:t>8/20/2018</a:t>
            </a:fld>
            <a:endParaRPr lang="en-US" dirty="0">
              <a:latin typeface="Arial" pitchFamily="34" charset="0"/>
              <a:cs typeface="Arial" pitchFamily="34" charset="0"/>
            </a:endParaRPr>
          </a:p>
        </p:txBody>
      </p:sp>
      <p:sp>
        <p:nvSpPr>
          <p:cNvPr id="6" name="Slide Number Placeholder 5"/>
          <p:cNvSpPr>
            <a:spLocks noGrp="1"/>
          </p:cNvSpPr>
          <p:nvPr>
            <p:ph type="sldNum" sz="quarter" idx="12"/>
          </p:nvPr>
        </p:nvSpPr>
        <p:spPr/>
        <p:txBody>
          <a:bodyPr/>
          <a:lstStyle/>
          <a:p>
            <a:fld id="{111E5896-917A-4035-A860-408E1EC3CD51}" type="slidenum">
              <a:rPr lang="en-US" smtClean="0">
                <a:latin typeface="Arial" pitchFamily="34" charset="0"/>
                <a:cs typeface="Arial" pitchFamily="34" charset="0"/>
              </a:rPr>
              <a:pPr/>
              <a:t>24</a:t>
            </a:fld>
            <a:endParaRPr lang="en-US" dirty="0">
              <a:latin typeface="Arial" pitchFamily="34" charset="0"/>
              <a:cs typeface="Arial" pitchFamily="34" charset="0"/>
            </a:endParaRPr>
          </a:p>
        </p:txBody>
      </p:sp>
    </p:spTree>
    <p:extLst>
      <p:ext uri="{BB962C8B-B14F-4D97-AF65-F5344CB8AC3E}">
        <p14:creationId xmlns:p14="http://schemas.microsoft.com/office/powerpoint/2010/main" val="22270145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4.emf"/><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4.emf"/><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External Co-branding Title">
    <p:bg>
      <p:bgPr>
        <a:solidFill>
          <a:schemeClr val="tx2"/>
        </a:solidFill>
        <a:effectLst/>
      </p:bgPr>
    </p:bg>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648605" y="2883538"/>
            <a:ext cx="6595720"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3436978"/>
            <a:ext cx="6570016"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6045890"/>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74FBCFCA-1389-414E-B40C-723BB23B6A5C}" type="datetime1">
              <a:rPr lang="en-US" smtClean="0"/>
              <a:t>8/20/2018</a:t>
            </a:fld>
            <a:endParaRPr lang="en-US" dirty="0"/>
          </a:p>
        </p:txBody>
      </p:sp>
      <p:sp>
        <p:nvSpPr>
          <p:cNvPr id="3" name="Text Placeholder 2"/>
          <p:cNvSpPr>
            <a:spLocks noGrp="1"/>
          </p:cNvSpPr>
          <p:nvPr>
            <p:ph type="body" sz="quarter" idx="10"/>
          </p:nvPr>
        </p:nvSpPr>
        <p:spPr>
          <a:xfrm>
            <a:off x="747713" y="4350040"/>
            <a:ext cx="6477000" cy="193675"/>
          </a:xfrm>
        </p:spPr>
        <p:txBody>
          <a:bodyPr vert="horz" wrap="square" lIns="0" tIns="0" rIns="0" bIns="0" rtlCol="0" anchor="t" anchorCtr="0"/>
          <a:lstStyle>
            <a:lvl1pPr marL="0" indent="0">
              <a:spcBef>
                <a:spcPts val="0"/>
              </a:spcBef>
              <a:buFontTx/>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cxnSp>
        <p:nvCxnSpPr>
          <p:cNvPr id="10" name="Straight Connector 9"/>
          <p:cNvCxnSpPr/>
          <p:nvPr userDrawn="1"/>
        </p:nvCxnSpPr>
        <p:spPr>
          <a:xfrm>
            <a:off x="2430160" y="591021"/>
            <a:ext cx="0" cy="11887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2749439" y="752601"/>
            <a:ext cx="1487211" cy="868680"/>
            <a:chOff x="2749439" y="752601"/>
            <a:chExt cx="1487211" cy="868680"/>
          </a:xfrm>
        </p:grpSpPr>
        <p:sp>
          <p:nvSpPr>
            <p:cNvPr id="5" name="Rectangle 4"/>
            <p:cNvSpPr/>
            <p:nvPr userDrawn="1"/>
          </p:nvSpPr>
          <p:spPr bwMode="auto">
            <a:xfrm>
              <a:off x="2749439" y="752601"/>
              <a:ext cx="1371600" cy="868680"/>
            </a:xfrm>
            <a:prstGeom prst="rect">
              <a:avLst/>
            </a:prstGeom>
            <a:noFill/>
            <a:ln w="19050" algn="ctr">
              <a:solidFill>
                <a:schemeClr val="accent2"/>
              </a:solidFill>
              <a:prstDash val="dash"/>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TextBox 5"/>
            <p:cNvSpPr txBox="1"/>
            <p:nvPr userDrawn="1"/>
          </p:nvSpPr>
          <p:spPr bwMode="auto">
            <a:xfrm>
              <a:off x="2785238" y="912373"/>
              <a:ext cx="1451412" cy="609398"/>
            </a:xfrm>
            <a:prstGeom prst="rect">
              <a:avLst/>
            </a:prstGeom>
            <a:noFill/>
            <a:ln w="19050" algn="ctr">
              <a:noFill/>
              <a:miter lim="800000"/>
              <a:headEnd/>
              <a:tailEnd/>
            </a:ln>
          </p:spPr>
          <p:txBody>
            <a:bodyPr wrap="square" lIns="0" tIns="0" rIns="0" bIns="0" rtlCol="0">
              <a:spAutoFit/>
            </a:bodyPr>
            <a:lstStyle/>
            <a:p>
              <a:pPr>
                <a:lnSpc>
                  <a:spcPct val="90000"/>
                </a:lnSpc>
              </a:pPr>
              <a:r>
                <a:rPr lang="en-US" sz="2200" dirty="0">
                  <a:solidFill>
                    <a:schemeClr val="bg1"/>
                  </a:solidFill>
                  <a:latin typeface="+mj-lt"/>
                </a:rPr>
                <a:t>Partner Logo</a:t>
              </a:r>
            </a:p>
          </p:txBody>
        </p:sp>
      </p:grpSp>
      <p:pic>
        <p:nvPicPr>
          <p:cNvPr id="13" name="Picture 12"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742959"/>
            <a:ext cx="1400637" cy="910729"/>
          </a:xfrm>
          <a:prstGeom prst="rect">
            <a:avLst/>
          </a:prstGeom>
        </p:spPr>
      </p:pic>
    </p:spTree>
    <p:extLst>
      <p:ext uri="{BB962C8B-B14F-4D97-AF65-F5344CB8AC3E}">
        <p14:creationId xmlns:p14="http://schemas.microsoft.com/office/powerpoint/2010/main" val="215010327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4">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ltGray">
          <a:xfrm>
            <a:off x="365125" y="366713"/>
            <a:ext cx="6859588" cy="5153025"/>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1BA182FB-B985-4F5D-9F9C-E94B13E32265}" type="datetime1">
              <a:rPr lang="en-US" smtClean="0"/>
              <a:t>8/20/2018</a:t>
            </a:fld>
            <a:endParaRPr lang="en-US" dirty="0"/>
          </a:p>
        </p:txBody>
      </p:sp>
      <p:sp>
        <p:nvSpPr>
          <p:cNvPr id="4" name="Text Placeholder 3"/>
          <p:cNvSpPr>
            <a:spLocks noGrp="1"/>
          </p:cNvSpPr>
          <p:nvPr>
            <p:ph type="body" sz="quarter" idx="10"/>
          </p:nvPr>
        </p:nvSpPr>
        <p:spPr>
          <a:xfrm>
            <a:off x="746125" y="4044820"/>
            <a:ext cx="6478588" cy="406400"/>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34417006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5">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 name="Rectangle 9"/>
          <p:cNvSpPr/>
          <p:nvPr userDrawn="1"/>
        </p:nvSpPr>
        <p:spPr bwMode="ltGray">
          <a:xfrm>
            <a:off x="365125" y="366713"/>
            <a:ext cx="6859588" cy="515302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6605A649-E5C3-4DCC-9425-E8F95BE6C184}" type="datetime1">
              <a:rPr lang="en-US" smtClean="0"/>
              <a:t>8/20/2018</a:t>
            </a:fld>
            <a:endParaRPr lang="en-US" dirty="0"/>
          </a:p>
        </p:txBody>
      </p:sp>
      <p:sp>
        <p:nvSpPr>
          <p:cNvPr id="4" name="Text Placeholder 3"/>
          <p:cNvSpPr>
            <a:spLocks noGrp="1"/>
          </p:cNvSpPr>
          <p:nvPr>
            <p:ph type="body" sz="quarter" idx="10"/>
          </p:nvPr>
        </p:nvSpPr>
        <p:spPr>
          <a:xfrm>
            <a:off x="744351" y="4046607"/>
            <a:ext cx="6472238" cy="434178"/>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148661487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bwMode="ltGray">
          <a:xfrm>
            <a:off x="0" y="1"/>
            <a:ext cx="9144000" cy="6858000"/>
          </a:xfrm>
          <a:prstGeom prst="rect">
            <a:avLst/>
          </a:prstGeom>
        </p:spPr>
      </p:pic>
      <p:sp>
        <p:nvSpPr>
          <p:cNvPr id="6" name="Rectangle 5"/>
          <p:cNvSpPr/>
          <p:nvPr userDrawn="1"/>
        </p:nvSpPr>
        <p:spPr bwMode="invGray">
          <a:xfrm>
            <a:off x="0" y="-1"/>
            <a:ext cx="9144000" cy="6858001"/>
          </a:xfrm>
          <a:prstGeom prst="rect">
            <a:avLst/>
          </a:prstGeom>
          <a:solidFill>
            <a:srgbClr val="000000">
              <a:alpha val="40000"/>
            </a:srgb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6"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2"/>
                </a:solidFill>
                <a:latin typeface="Arial" pitchFamily="34" charset="0"/>
                <a:cs typeface="Arial" pitchFamily="34" charset="0"/>
              </a:defRPr>
            </a:lvl1pPr>
          </a:lstStyle>
          <a:p>
            <a:fld id="{E7772569-B10C-4093-9FAB-C2CE21C08143}" type="datetime1">
              <a:rPr lang="en-US" smtClean="0"/>
              <a:t>8/20/2018</a:t>
            </a:fld>
            <a:endParaRPr lang="en-US" dirty="0"/>
          </a:p>
        </p:txBody>
      </p:sp>
      <p:sp>
        <p:nvSpPr>
          <p:cNvPr id="17"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2"/>
                </a:solidFill>
                <a:latin typeface="Arial" pitchFamily="34" charset="0"/>
                <a:cs typeface="Arial" pitchFamily="34" charset="0"/>
              </a:defRPr>
            </a:lvl1pPr>
          </a:lstStyle>
          <a:p>
            <a:r>
              <a:rPr lang="en-US"/>
              <a:t>Presentation Title and/or Sub Brand Name Here</a:t>
            </a:r>
            <a:endParaRPr lang="en-US" dirty="0"/>
          </a:p>
        </p:txBody>
      </p:sp>
      <p:sp>
        <p:nvSpPr>
          <p:cNvPr id="18"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1">
                <a:solidFill>
                  <a:schemeClr val="bg2"/>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19" name="Straight Connector 18"/>
          <p:cNvCxnSpPr/>
          <p:nvPr/>
        </p:nvCxnSpPr>
        <p:spPr>
          <a:xfrm>
            <a:off x="365125" y="6250080"/>
            <a:ext cx="8413750" cy="0"/>
          </a:xfrm>
          <a:prstGeom prst="line">
            <a:avLst/>
          </a:prstGeom>
          <a:noFill/>
          <a:ln w="3175" cap="flat">
            <a:solidFill>
              <a:schemeClr val="bg2"/>
            </a:solidFill>
            <a:prstDash val="solid"/>
            <a:miter lim="800000"/>
            <a:headEnd/>
            <a:tailEnd/>
          </a:ln>
          <a:extLst>
            <a:ext uri="{909E8E84-426E-40DD-AFC4-6F175D3DCCD1}">
              <a14:hiddenFill xmlns:a14="http://schemas.microsoft.com/office/drawing/2010/main">
                <a:noFill/>
              </a14:hiddenFill>
            </a:ext>
          </a:extLst>
        </p:spPr>
      </p:cxnSp>
      <p:cxnSp>
        <p:nvCxnSpPr>
          <p:cNvPr id="13" name="Straight Connector 12"/>
          <p:cNvCxnSpPr/>
          <p:nvPr userDrawn="1"/>
        </p:nvCxnSpPr>
        <p:spPr>
          <a:xfrm>
            <a:off x="365125" y="6250080"/>
            <a:ext cx="8413750" cy="0"/>
          </a:xfrm>
          <a:prstGeom prst="line">
            <a:avLst/>
          </a:prstGeom>
          <a:noFill/>
          <a:ln w="3175" cap="flat">
            <a:solidFill>
              <a:schemeClr val="bg2"/>
            </a:solidFill>
            <a:prstDash val="solid"/>
            <a:miter lim="800000"/>
            <a:headEnd/>
            <a:tailEnd/>
          </a:ln>
          <a:extLst>
            <a:ext uri="{909E8E84-426E-40DD-AFC4-6F175D3DCCD1}">
              <a14:hiddenFill xmlns:a14="http://schemas.microsoft.com/office/drawing/2010/main">
                <a:noFill/>
              </a14:hiddenFill>
            </a:ext>
          </a:extLst>
        </p:spPr>
      </p:cxnSp>
      <p:sp>
        <p:nvSpPr>
          <p:cNvPr id="2" name="Title 1"/>
          <p:cNvSpPr>
            <a:spLocks noGrp="1"/>
          </p:cNvSpPr>
          <p:nvPr>
            <p:ph type="title" hasCustomPrompt="1"/>
          </p:nvPr>
        </p:nvSpPr>
        <p:spPr>
          <a:xfrm>
            <a:off x="346334" y="2249896"/>
            <a:ext cx="8089901" cy="1421928"/>
          </a:xfrm>
        </p:spPr>
        <p:txBody>
          <a:bodyPr vert="horz" wrap="square" lIns="91440" tIns="45720" rIns="91440" bIns="45720" rtlCol="0" anchor="b" anchorCtr="0">
            <a:spAutoFit/>
          </a:bodyPr>
          <a:lstStyle>
            <a:lvl1pPr marL="280988" indent="-280988">
              <a:lnSpc>
                <a:spcPct val="90000"/>
              </a:lnSpc>
              <a:defRPr lang="en-US" sz="4800" spc="-20" baseline="0" dirty="0">
                <a:solidFill>
                  <a:schemeClr val="bg2"/>
                </a:solidFill>
              </a:defRPr>
            </a:lvl1pPr>
          </a:lstStyle>
          <a:p>
            <a:pPr lvl="0"/>
            <a:r>
              <a:rPr lang="en-US" dirty="0"/>
              <a:t>“Lorem ipsum dolor site </a:t>
            </a:r>
            <a:r>
              <a:rPr lang="en-US" dirty="0" err="1"/>
              <a:t>amet</a:t>
            </a:r>
            <a:r>
              <a:rPr lang="en-US" dirty="0"/>
              <a:t>, </a:t>
            </a:r>
            <a:r>
              <a:rPr lang="en-US" dirty="0" err="1"/>
              <a:t>consectetur</a:t>
            </a:r>
            <a:r>
              <a:rPr lang="en-US" dirty="0"/>
              <a:t> </a:t>
            </a:r>
            <a:r>
              <a:rPr lang="en-US" dirty="0" err="1"/>
              <a:t>adi</a:t>
            </a:r>
            <a:r>
              <a:rPr lang="en-US" dirty="0"/>
              <a:t> </a:t>
            </a:r>
            <a:r>
              <a:rPr lang="en-US" dirty="0" err="1"/>
              <a:t>isicing</a:t>
            </a:r>
            <a:r>
              <a:rPr lang="en-US" dirty="0"/>
              <a:t> </a:t>
            </a:r>
            <a:r>
              <a:rPr lang="en-US" dirty="0" err="1"/>
              <a:t>elit</a:t>
            </a:r>
            <a:r>
              <a:rPr lang="en-US" dirty="0"/>
              <a:t>.”</a:t>
            </a:r>
          </a:p>
        </p:txBody>
      </p:sp>
      <p:sp>
        <p:nvSpPr>
          <p:cNvPr id="3" name="Content Placeholder 2"/>
          <p:cNvSpPr>
            <a:spLocks noGrp="1"/>
          </p:cNvSpPr>
          <p:nvPr>
            <p:ph idx="1" hasCustomPrompt="1"/>
          </p:nvPr>
        </p:nvSpPr>
        <p:spPr>
          <a:xfrm>
            <a:off x="645331" y="4083341"/>
            <a:ext cx="8325548" cy="721900"/>
          </a:xfrm>
        </p:spPr>
        <p:txBody>
          <a:bodyPr vert="horz" wrap="square" lIns="91440" tIns="45720" rIns="91440" bIns="45720" rtlCol="0">
            <a:noAutofit/>
          </a:bodyPr>
          <a:lstStyle>
            <a:lvl1pPr marL="0" indent="0">
              <a:spcBef>
                <a:spcPts val="300"/>
              </a:spcBef>
              <a:buNone/>
              <a:defRPr lang="en-US" sz="1600" baseline="0" dirty="0" smtClean="0">
                <a:solidFill>
                  <a:schemeClr val="bg2"/>
                </a:solidFill>
              </a:defRPr>
            </a:lvl1pPr>
            <a:lvl2pPr marL="230187" indent="0">
              <a:buNone/>
              <a:defRPr lang="en-US" dirty="0" smtClean="0"/>
            </a:lvl2pPr>
            <a:lvl3pPr marL="515937" indent="0">
              <a:buNone/>
              <a:defRPr lang="en-US" dirty="0" smtClean="0"/>
            </a:lvl3pPr>
            <a:lvl4pPr marL="800100" indent="0">
              <a:buNone/>
              <a:defRPr lang="en-US" dirty="0" smtClean="0"/>
            </a:lvl4pPr>
            <a:lvl5pPr marL="1085850" indent="0">
              <a:buNone/>
              <a:defRPr lang="en-US" dirty="0"/>
            </a:lvl5pPr>
          </a:lstStyle>
          <a:p>
            <a:pPr lvl="0"/>
            <a:r>
              <a:rPr lang="en-US" dirty="0"/>
              <a:t>Author’s Name Here</a:t>
            </a:r>
          </a:p>
          <a:p>
            <a:pPr lvl="0"/>
            <a:r>
              <a:rPr lang="en-US" dirty="0"/>
              <a:t>Position Title Here</a:t>
            </a:r>
          </a:p>
        </p:txBody>
      </p:sp>
      <p:pic>
        <p:nvPicPr>
          <p:cNvPr id="20" name="Picture 41"/>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35957"/>
          <a:stretch/>
        </p:blipFill>
        <p:spPr bwMode="invGray">
          <a:xfrm>
            <a:off x="8131174" y="6392864"/>
            <a:ext cx="799313" cy="33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99670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6334" y="543207"/>
            <a:ext cx="8089901" cy="4081117"/>
          </a:xfrm>
        </p:spPr>
        <p:txBody>
          <a:bodyPr vert="horz" wrap="square" lIns="91440" tIns="45720" rIns="91440" bIns="45720" rtlCol="0" anchor="b" anchorCtr="0">
            <a:spAutoFit/>
          </a:bodyPr>
          <a:lstStyle>
            <a:lvl1pPr marL="280988" indent="-280988">
              <a:lnSpc>
                <a:spcPct val="90000"/>
              </a:lnSpc>
              <a:defRPr lang="en-US" sz="4800" spc="-20" baseline="0" dirty="0"/>
            </a:lvl1pPr>
          </a:lstStyle>
          <a:p>
            <a:pPr lvl="0"/>
            <a:r>
              <a:rPr lang="en-US" dirty="0"/>
              <a:t>“</a:t>
            </a:r>
            <a:r>
              <a:rPr lang="en-US" dirty="0" err="1"/>
              <a:t>Lorem</a:t>
            </a:r>
            <a:r>
              <a:rPr lang="en-US" dirty="0"/>
              <a:t> </a:t>
            </a:r>
            <a:r>
              <a:rPr lang="en-US" dirty="0" err="1"/>
              <a:t>ipsum</a:t>
            </a:r>
            <a:r>
              <a:rPr lang="en-US" dirty="0"/>
              <a:t> dolor site </a:t>
            </a:r>
            <a:r>
              <a:rPr lang="en-US" dirty="0" err="1"/>
              <a:t>amet</a:t>
            </a:r>
            <a:r>
              <a:rPr lang="en-US" dirty="0"/>
              <a:t>, </a:t>
            </a:r>
            <a:r>
              <a:rPr lang="en-US" dirty="0" err="1"/>
              <a:t>consectetur</a:t>
            </a:r>
            <a:r>
              <a:rPr lang="en-US" dirty="0"/>
              <a:t> </a:t>
            </a:r>
            <a:r>
              <a:rPr lang="en-US" dirty="0" err="1"/>
              <a:t>adi</a:t>
            </a:r>
            <a:r>
              <a:rPr lang="en-US" dirty="0"/>
              <a:t> </a:t>
            </a:r>
            <a:r>
              <a:rPr lang="en-US" dirty="0" err="1"/>
              <a:t>isicing</a:t>
            </a:r>
            <a:r>
              <a:rPr lang="en-US" dirty="0"/>
              <a:t> </a:t>
            </a:r>
            <a:r>
              <a:rPr lang="en-US" dirty="0" err="1"/>
              <a:t>elit</a:t>
            </a:r>
            <a:r>
              <a:rPr lang="en-US" dirty="0"/>
              <a:t>, </a:t>
            </a:r>
            <a:r>
              <a:rPr lang="en-US" dirty="0" err="1"/>
              <a:t>sedo</a:t>
            </a:r>
            <a:r>
              <a:rPr lang="en-US" dirty="0"/>
              <a:t>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labotre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et </a:t>
            </a:r>
            <a:r>
              <a:rPr lang="en-US" dirty="0" err="1"/>
              <a:t>venium</a:t>
            </a:r>
            <a:r>
              <a:rPr lang="en-US" dirty="0"/>
              <a:t>, </a:t>
            </a:r>
            <a:r>
              <a:rPr lang="en-US" dirty="0" err="1"/>
              <a:t>quis</a:t>
            </a:r>
            <a:r>
              <a:rPr lang="en-US" dirty="0"/>
              <a:t> </a:t>
            </a:r>
            <a:r>
              <a:rPr lang="en-US" dirty="0" err="1"/>
              <a:t>nostrud</a:t>
            </a:r>
            <a:r>
              <a:rPr lang="en-US" dirty="0"/>
              <a:t> </a:t>
            </a:r>
            <a:r>
              <a:rPr lang="en-US" dirty="0" err="1"/>
              <a:t>elit</a:t>
            </a:r>
            <a:r>
              <a:rPr lang="en-US" dirty="0"/>
              <a:t>.”</a:t>
            </a:r>
          </a:p>
        </p:txBody>
      </p:sp>
      <p:sp>
        <p:nvSpPr>
          <p:cNvPr id="3" name="Content Placeholder 2"/>
          <p:cNvSpPr>
            <a:spLocks noGrp="1"/>
          </p:cNvSpPr>
          <p:nvPr>
            <p:ph idx="1" hasCustomPrompt="1"/>
          </p:nvPr>
        </p:nvSpPr>
        <p:spPr>
          <a:xfrm>
            <a:off x="645331" y="4921541"/>
            <a:ext cx="8325548" cy="721900"/>
          </a:xfrm>
        </p:spPr>
        <p:txBody>
          <a:bodyPr vert="horz" wrap="square" lIns="91440" tIns="45720" rIns="91440" bIns="45720" rtlCol="0">
            <a:noAutofit/>
          </a:bodyPr>
          <a:lstStyle>
            <a:lvl1pPr marL="0" indent="0">
              <a:spcBef>
                <a:spcPts val="300"/>
              </a:spcBef>
              <a:buNone/>
              <a:defRPr lang="en-US" sz="1600" baseline="0" dirty="0" smtClean="0"/>
            </a:lvl1pPr>
            <a:lvl2pPr marL="230187" indent="0">
              <a:buNone/>
              <a:defRPr lang="en-US" dirty="0" smtClean="0"/>
            </a:lvl2pPr>
            <a:lvl3pPr marL="515937" indent="0">
              <a:buNone/>
              <a:defRPr lang="en-US" dirty="0" smtClean="0"/>
            </a:lvl3pPr>
            <a:lvl4pPr marL="800100" indent="0">
              <a:buNone/>
              <a:defRPr lang="en-US" dirty="0" smtClean="0"/>
            </a:lvl4pPr>
            <a:lvl5pPr marL="1085850" indent="0">
              <a:buNone/>
              <a:defRPr lang="en-US" dirty="0"/>
            </a:lvl5pPr>
          </a:lstStyle>
          <a:p>
            <a:pPr lvl="0"/>
            <a:r>
              <a:rPr lang="en-US" dirty="0"/>
              <a:t>Author’s Name Here</a:t>
            </a:r>
          </a:p>
          <a:p>
            <a:pPr lvl="0"/>
            <a:r>
              <a:rPr lang="en-US" dirty="0"/>
              <a:t>Position Title Here</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84BAB6B7-4994-4508-B62E-BD96F3CDE35C}"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552136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732" y="438912"/>
            <a:ext cx="8089901"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661375" y="1563752"/>
            <a:ext cx="8325548" cy="4011502"/>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26CB719-FE9C-41F4-B9E3-DC832299907F}"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 and Content w/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732" y="438912"/>
            <a:ext cx="8089901"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661375" y="2021792"/>
            <a:ext cx="8325548" cy="4011502"/>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hasCustomPrompt="1"/>
          </p:nvPr>
        </p:nvSpPr>
        <p:spPr>
          <a:xfrm>
            <a:off x="638226" y="1563684"/>
            <a:ext cx="8087171" cy="313932"/>
          </a:xfrm>
        </p:spPr>
        <p:txBody>
          <a:bodyPr anchor="t"/>
          <a:lstStyle>
            <a:lvl1pPr marL="0" indent="0">
              <a:buNone/>
              <a:defRPr sz="2100" b="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Subhead</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2F04C086-9A33-4100-BC77-AD84B2FECBFE}"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57431603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368" y="433999"/>
            <a:ext cx="8080375" cy="575094"/>
          </a:xfrm>
        </p:spPr>
        <p:txBody>
          <a:bodyPr vert="horz" wrap="square" lIns="91440" tIns="45720" rIns="91440" bIns="45720" rtlCol="0" anchor="t" anchorCtr="0">
            <a:spAutoFit/>
          </a:bodyPr>
          <a:lstStyle>
            <a:lvl1pPr>
              <a:defRPr lang="en-US" dirty="0"/>
            </a:lvl1pPr>
          </a:lstStyle>
          <a:p>
            <a:pPr marL="0" lvl="0"/>
            <a:r>
              <a:rPr lang="en-US" dirty="0"/>
              <a:t>Slide Title Here</a:t>
            </a:r>
          </a:p>
        </p:txBody>
      </p:sp>
      <p:sp>
        <p:nvSpPr>
          <p:cNvPr id="3" name="Content Placeholder 2"/>
          <p:cNvSpPr>
            <a:spLocks noGrp="1"/>
          </p:cNvSpPr>
          <p:nvPr>
            <p:ph idx="1" hasCustomPrompt="1"/>
          </p:nvPr>
        </p:nvSpPr>
        <p:spPr>
          <a:xfrm>
            <a:off x="661464" y="1562634"/>
            <a:ext cx="3989387" cy="3978016"/>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hasCustomPrompt="1"/>
          </p:nvPr>
        </p:nvSpPr>
        <p:spPr>
          <a:xfrm>
            <a:off x="641062" y="1013951"/>
            <a:ext cx="8077645" cy="383182"/>
          </a:xfrm>
        </p:spPr>
        <p:txBody>
          <a:bodyPr vert="horz" wrap="square" lIns="91440" tIns="45720" rIns="91440" bIns="45720" rtlCol="0" anchor="t">
            <a:noAutofit/>
          </a:bodyPr>
          <a:lstStyle>
            <a:lvl1pPr>
              <a:defRPr lang="en-US" dirty="0" smtClean="0"/>
            </a:lvl1pPr>
          </a:lstStyle>
          <a:p>
            <a:pPr marL="0" lvl="0" indent="0">
              <a:buNone/>
            </a:pPr>
            <a:r>
              <a:rPr lang="en-US" dirty="0"/>
              <a:t>Subhead</a:t>
            </a:r>
          </a:p>
        </p:txBody>
      </p:sp>
      <p:sp>
        <p:nvSpPr>
          <p:cNvPr id="9" name="Content Placeholder 2"/>
          <p:cNvSpPr>
            <a:spLocks noGrp="1"/>
          </p:cNvSpPr>
          <p:nvPr>
            <p:ph idx="11" hasCustomPrompt="1"/>
          </p:nvPr>
        </p:nvSpPr>
        <p:spPr>
          <a:xfrm>
            <a:off x="4882627" y="1556703"/>
            <a:ext cx="4013199" cy="3978016"/>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21D53FF5-8443-42AD-ABE5-AD63B35D2571}" type="datetime1">
              <a:rPr lang="en-US" smtClean="0"/>
              <a:t>8/20/2018</a:t>
            </a:fld>
            <a:endParaRPr lang="en-US" dirty="0"/>
          </a:p>
        </p:txBody>
      </p:sp>
      <p:sp>
        <p:nvSpPr>
          <p:cNvPr id="11"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12"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Head and Subhead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368" y="434801"/>
            <a:ext cx="8080375" cy="575094"/>
          </a:xfrm>
        </p:spPr>
        <p:txBody>
          <a:bodyPr vert="horz" wrap="square" lIns="91440" tIns="45720" rIns="91440" bIns="45720" rtlCol="0" anchor="t" anchorCtr="0">
            <a:spAutoFit/>
          </a:bodyPr>
          <a:lstStyle>
            <a:lvl1pPr>
              <a:defRPr lang="en-US" dirty="0"/>
            </a:lvl1pPr>
          </a:lstStyle>
          <a:p>
            <a:pPr marL="0" lvl="0"/>
            <a:r>
              <a:rPr lang="en-US" dirty="0"/>
              <a:t>Slide Title Here</a:t>
            </a:r>
          </a:p>
        </p:txBody>
      </p:sp>
      <p:sp>
        <p:nvSpPr>
          <p:cNvPr id="3" name="Text Placeholder 2"/>
          <p:cNvSpPr>
            <a:spLocks noGrp="1"/>
          </p:cNvSpPr>
          <p:nvPr>
            <p:ph type="body" idx="10" hasCustomPrompt="1"/>
          </p:nvPr>
        </p:nvSpPr>
        <p:spPr>
          <a:xfrm>
            <a:off x="640321" y="1011992"/>
            <a:ext cx="8077645" cy="383182"/>
          </a:xfrm>
        </p:spPr>
        <p:txBody>
          <a:bodyPr vert="horz" wrap="square" lIns="91440" tIns="45720" rIns="91440" bIns="45720" rtlCol="0" anchor="t">
            <a:noAutofit/>
          </a:bodyPr>
          <a:lstStyle>
            <a:lvl1pPr marL="168275" indent="-168275">
              <a:buNone/>
              <a:defRPr lang="en-US" dirty="0" smtClean="0"/>
            </a:lvl1pPr>
          </a:lstStyle>
          <a:p>
            <a:pPr marL="0" lvl="0" indent="0"/>
            <a:r>
              <a:rPr lang="en-US" dirty="0"/>
              <a:t>Subhead</a:t>
            </a:r>
          </a:p>
        </p:txBody>
      </p:sp>
      <p:sp>
        <p:nvSpPr>
          <p:cNvPr id="7"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1772A094-D531-4ACE-BC39-48B59119F1BF}" type="datetime1">
              <a:rPr lang="en-US" smtClean="0"/>
              <a:t>8/20/2018</a:t>
            </a:fld>
            <a:endParaRPr lang="en-US" dirty="0"/>
          </a:p>
        </p:txBody>
      </p:sp>
      <p:sp>
        <p:nvSpPr>
          <p:cNvPr id="8"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9"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8A1EA4C4-EAE2-4D26-9F7E-EB9EE64364B5}" type="datetime1">
              <a:rPr lang="en-US" smtClean="0"/>
              <a:t>8/20/2018</a:t>
            </a:fld>
            <a:endParaRPr lang="en-US" dirty="0"/>
          </a:p>
        </p:txBody>
      </p:sp>
      <p:sp>
        <p:nvSpPr>
          <p:cNvPr id="6"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7"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0" y="-1"/>
            <a:ext cx="9144000" cy="625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93FD2F50-397F-4059-B7C1-778D302843E7}" type="datetime1">
              <a:rPr lang="en-US" smtClean="0"/>
              <a:t>8/20/2018</a:t>
            </a:fld>
            <a:endParaRPr lang="en-US" dirty="0"/>
          </a:p>
        </p:txBody>
      </p:sp>
      <p:sp>
        <p:nvSpPr>
          <p:cNvPr id="8"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9"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80199435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External Co-branding White Title">
    <p:bg>
      <p:bgPr>
        <a:solidFill>
          <a:schemeClr val="bg2"/>
        </a:solidFill>
        <a:effectLst/>
      </p:bgPr>
    </p:bg>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648605" y="2883538"/>
            <a:ext cx="6595720"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tx2"/>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3436978"/>
            <a:ext cx="6570016"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tx2"/>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6045890"/>
            <a:ext cx="1925338" cy="238606"/>
          </a:xfrm>
          <a:prstGeom prst="rect">
            <a:avLst/>
          </a:prstGeom>
        </p:spPr>
        <p:txBody>
          <a:bodyPr vert="horz" wrap="square" lIns="0" tIns="0" rIns="0" bIns="0" rtlCol="0" anchor="b" anchorCtr="0"/>
          <a:lstStyle>
            <a:lvl1pPr algn="l">
              <a:defRPr sz="1200" i="0">
                <a:solidFill>
                  <a:schemeClr val="tx2"/>
                </a:solidFill>
                <a:latin typeface="Arial" pitchFamily="34" charset="0"/>
                <a:cs typeface="Arial" pitchFamily="34" charset="0"/>
              </a:defRPr>
            </a:lvl1pPr>
          </a:lstStyle>
          <a:p>
            <a:fld id="{1B39E375-283B-4D4E-BF44-DE2A20BDBF61}" type="datetime1">
              <a:rPr lang="en-US" smtClean="0"/>
              <a:t>8/20/2018</a:t>
            </a:fld>
            <a:endParaRPr lang="en-US" dirty="0"/>
          </a:p>
        </p:txBody>
      </p:sp>
      <p:sp>
        <p:nvSpPr>
          <p:cNvPr id="3" name="Text Placeholder 2"/>
          <p:cNvSpPr>
            <a:spLocks noGrp="1"/>
          </p:cNvSpPr>
          <p:nvPr>
            <p:ph type="body" sz="quarter" idx="10"/>
          </p:nvPr>
        </p:nvSpPr>
        <p:spPr>
          <a:xfrm>
            <a:off x="747713" y="4350040"/>
            <a:ext cx="6477000" cy="193675"/>
          </a:xfrm>
        </p:spPr>
        <p:txBody>
          <a:bodyPr vert="horz" wrap="square" lIns="0" tIns="0" rIns="0" bIns="0" rtlCol="0" anchor="t" anchorCtr="0"/>
          <a:lstStyle>
            <a:lvl1pPr marL="0" indent="0">
              <a:spcBef>
                <a:spcPts val="0"/>
              </a:spcBef>
              <a:buFontTx/>
              <a:buNone/>
              <a:defRPr lang="en-US" sz="1800" i="0" dirty="0" smtClean="0">
                <a:solidFill>
                  <a:schemeClr val="tx2"/>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cxnSp>
        <p:nvCxnSpPr>
          <p:cNvPr id="10" name="Straight Connector 9"/>
          <p:cNvCxnSpPr/>
          <p:nvPr userDrawn="1"/>
        </p:nvCxnSpPr>
        <p:spPr>
          <a:xfrm>
            <a:off x="2430160" y="591021"/>
            <a:ext cx="0" cy="118872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 name="Group 6"/>
          <p:cNvGrpSpPr/>
          <p:nvPr userDrawn="1"/>
        </p:nvGrpSpPr>
        <p:grpSpPr>
          <a:xfrm>
            <a:off x="2749439" y="752601"/>
            <a:ext cx="1487211" cy="868680"/>
            <a:chOff x="2749439" y="752601"/>
            <a:chExt cx="1487211" cy="868680"/>
          </a:xfrm>
        </p:grpSpPr>
        <p:sp>
          <p:nvSpPr>
            <p:cNvPr id="5" name="Rectangle 4"/>
            <p:cNvSpPr/>
            <p:nvPr userDrawn="1"/>
          </p:nvSpPr>
          <p:spPr bwMode="auto">
            <a:xfrm>
              <a:off x="2749439" y="752601"/>
              <a:ext cx="1371600" cy="868680"/>
            </a:xfrm>
            <a:prstGeom prst="rect">
              <a:avLst/>
            </a:prstGeom>
            <a:noFill/>
            <a:ln w="19050" algn="ctr">
              <a:solidFill>
                <a:schemeClr val="accent2"/>
              </a:solidFill>
              <a:prstDash val="dash"/>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6" name="TextBox 5"/>
            <p:cNvSpPr txBox="1"/>
            <p:nvPr userDrawn="1"/>
          </p:nvSpPr>
          <p:spPr bwMode="auto">
            <a:xfrm>
              <a:off x="2785238" y="912373"/>
              <a:ext cx="1451412" cy="609398"/>
            </a:xfrm>
            <a:prstGeom prst="rect">
              <a:avLst/>
            </a:prstGeom>
            <a:noFill/>
            <a:ln w="19050" algn="ctr">
              <a:noFill/>
              <a:miter lim="800000"/>
              <a:headEnd/>
              <a:tailEnd/>
            </a:ln>
          </p:spPr>
          <p:txBody>
            <a:bodyPr wrap="square" lIns="0" tIns="0" rIns="0" bIns="0" rtlCol="0">
              <a:spAutoFit/>
            </a:bodyPr>
            <a:lstStyle/>
            <a:p>
              <a:pPr>
                <a:lnSpc>
                  <a:spcPct val="90000"/>
                </a:lnSpc>
              </a:pPr>
              <a:r>
                <a:rPr lang="en-US" sz="2200" dirty="0">
                  <a:solidFill>
                    <a:schemeClr val="tx2"/>
                  </a:solidFill>
                  <a:latin typeface="+mj-lt"/>
                </a:rPr>
                <a:t>Partner Logo</a:t>
              </a:r>
            </a:p>
          </p:txBody>
        </p:sp>
      </p:grpSp>
      <p:pic>
        <p:nvPicPr>
          <p:cNvPr id="13" name="Picture 12" descr="UCSF_sig_navy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616" y="739445"/>
            <a:ext cx="1388923" cy="903111"/>
          </a:xfrm>
          <a:prstGeom prst="rect">
            <a:avLst/>
          </a:prstGeom>
        </p:spPr>
      </p:pic>
    </p:spTree>
    <p:extLst>
      <p:ext uri="{BB962C8B-B14F-4D97-AF65-F5344CB8AC3E}">
        <p14:creationId xmlns:p14="http://schemas.microsoft.com/office/powerpoint/2010/main" val="259641295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losing with Single Imag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0731869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Closing with Logo">
    <p:bg>
      <p:bgPr>
        <a:solidFill>
          <a:schemeClr val="tx2"/>
        </a:solidFill>
        <a:effectLst/>
      </p:bgPr>
    </p:bg>
    <p:spTree>
      <p:nvGrpSpPr>
        <p:cNvPr id="1" name=""/>
        <p:cNvGrpSpPr/>
        <p:nvPr/>
      </p:nvGrpSpPr>
      <p:grpSpPr>
        <a:xfrm>
          <a:off x="0" y="0"/>
          <a:ext cx="0" cy="0"/>
          <a:chOff x="0" y="0"/>
          <a:chExt cx="0" cy="0"/>
        </a:xfrm>
      </p:grpSpPr>
      <p:pic>
        <p:nvPicPr>
          <p:cNvPr id="7" name="Picture 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630547" y="2701522"/>
            <a:ext cx="2110616" cy="1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982737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losing with Quote">
    <p:bg>
      <p:bgPr>
        <a:solidFill>
          <a:schemeClr val="tx2"/>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752475" y="2562339"/>
            <a:ext cx="37294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658358" y="639525"/>
            <a:ext cx="6204666" cy="1446212"/>
          </a:xfrm>
        </p:spPr>
        <p:txBody>
          <a:bodyPr/>
          <a:lstStyle>
            <a:lvl1pPr marL="0" indent="0">
              <a:lnSpc>
                <a:spcPct val="95000"/>
              </a:lnSpc>
              <a:spcBef>
                <a:spcPts val="600"/>
              </a:spcBef>
              <a:buFontTx/>
              <a:buNone/>
              <a:defRPr sz="2400">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a:t>Click to edit Master text styles</a:t>
            </a:r>
          </a:p>
        </p:txBody>
      </p:sp>
      <p:cxnSp>
        <p:nvCxnSpPr>
          <p:cNvPr id="8" name="Straight Connector 7"/>
          <p:cNvCxnSpPr/>
          <p:nvPr userDrawn="1"/>
        </p:nvCxnSpPr>
        <p:spPr>
          <a:xfrm>
            <a:off x="752475" y="2562339"/>
            <a:ext cx="37294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9" name="Picture 8"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3414216"/>
            <a:ext cx="1503181" cy="977406"/>
          </a:xfrm>
          <a:prstGeom prst="rect">
            <a:avLst/>
          </a:prstGeom>
        </p:spPr>
      </p:pic>
    </p:spTree>
    <p:extLst>
      <p:ext uri="{BB962C8B-B14F-4D97-AF65-F5344CB8AC3E}">
        <p14:creationId xmlns:p14="http://schemas.microsoft.com/office/powerpoint/2010/main" val="194439589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Closing with Collage">
    <p:bg>
      <p:bgPr>
        <a:solidFill>
          <a:schemeClr val="tx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 y="3818374"/>
            <a:ext cx="4210268" cy="3042745"/>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9144004" cy="3868899"/>
          </a:xfrm>
          <a:prstGeom prst="rect">
            <a:avLst/>
          </a:prstGeom>
        </p:spPr>
      </p:pic>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54880" y="1611152"/>
            <a:ext cx="4389119" cy="2724912"/>
          </a:xfrm>
          <a:prstGeom prst="rect">
            <a:avLst/>
          </a:prstGeom>
        </p:spPr>
      </p:pic>
      <p:pic>
        <p:nvPicPr>
          <p:cNvPr id="15" name="Picture 14"/>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099033" y="4336064"/>
            <a:ext cx="5044967" cy="2521936"/>
          </a:xfrm>
          <a:prstGeom prst="rect">
            <a:avLst/>
          </a:prstGeom>
        </p:spPr>
      </p:pic>
      <p:sp>
        <p:nvSpPr>
          <p:cNvPr id="16" name="Rectangle 15"/>
          <p:cNvSpPr/>
          <p:nvPr userDrawn="1"/>
        </p:nvSpPr>
        <p:spPr bwMode="auto">
          <a:xfrm>
            <a:off x="2723103" y="1611152"/>
            <a:ext cx="3675888" cy="3675888"/>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7" name="Picture 7"/>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38631"/>
          <a:stretch/>
        </p:blipFill>
        <p:spPr bwMode="auto">
          <a:xfrm>
            <a:off x="4327515" y="2924450"/>
            <a:ext cx="2223280" cy="89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48149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Head and Content w/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125" y="438912"/>
            <a:ext cx="8413749"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365125" y="1127342"/>
            <a:ext cx="8413750" cy="4905952"/>
          </a:xfrm>
        </p:spPr>
        <p:txBody>
          <a:bodyPr vert="horz" wrap="square" lIns="91440" tIns="45720" rIns="91440" bIns="45720" rtlCol="0">
            <a:noAutofit/>
          </a:bodyPr>
          <a:lstStyle>
            <a:lvl1pPr>
              <a:lnSpc>
                <a:spcPct val="110000"/>
              </a:lnSpc>
              <a:defRPr lang="en-US" sz="2400" dirty="0" smtClean="0"/>
            </a:lvl1pPr>
            <a:lvl2pPr>
              <a:lnSpc>
                <a:spcPct val="110000"/>
              </a:lnSpc>
              <a:defRPr lang="en-US" dirty="0" smtClean="0"/>
            </a:lvl2pPr>
            <a:lvl3pPr>
              <a:lnSpc>
                <a:spcPct val="110000"/>
              </a:lnSpc>
              <a:defRPr lang="en-US" dirty="0" smtClean="0"/>
            </a:lvl3pPr>
            <a:lvl4pPr>
              <a:lnSpc>
                <a:spcPct val="110000"/>
              </a:lnSpc>
              <a:defRPr lang="en-US" dirty="0" smtClean="0"/>
            </a:lvl4pPr>
            <a:lvl5pPr>
              <a:lnSpc>
                <a:spcPct val="110000"/>
              </a:lnSpc>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5FD831D8-303E-40F4-A785-275913656087}"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453072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p:cNvSpPr>
            <a:spLocks noGrp="1"/>
          </p:cNvSpPr>
          <p:nvPr>
            <p:ph type="dt" sz="half" idx="10"/>
          </p:nvPr>
        </p:nvSpPr>
        <p:spPr/>
        <p:txBody>
          <a:bodyPr/>
          <a:lstStyle>
            <a:lvl1pPr>
              <a:defRPr/>
            </a:lvl1pPr>
          </a:lstStyle>
          <a:p>
            <a:pPr>
              <a:defRPr/>
            </a:pPr>
            <a:fld id="{E04C32B4-0F51-4390-9ECE-760BAB17D45B}" type="datetime1">
              <a:rPr lang="en-US">
                <a:solidFill>
                  <a:prstClr val="black">
                    <a:tint val="95000"/>
                  </a:prstClr>
                </a:solidFill>
              </a:rPr>
              <a:pPr>
                <a:defRPr/>
              </a:pPr>
              <a:t>8/20/2018</a:t>
            </a:fld>
            <a:endParaRPr lang="en-US">
              <a:solidFill>
                <a:prstClr val="black">
                  <a:tint val="95000"/>
                </a:prstClr>
              </a:solidFill>
            </a:endParaRPr>
          </a:p>
        </p:txBody>
      </p:sp>
      <p:sp>
        <p:nvSpPr>
          <p:cNvPr id="14" name="Footer Placeholder 4"/>
          <p:cNvSpPr>
            <a:spLocks noGrp="1"/>
          </p:cNvSpPr>
          <p:nvPr>
            <p:ph type="ftr" sz="quarter" idx="11"/>
          </p:nvPr>
        </p:nvSpPr>
        <p:spPr/>
        <p:txBody>
          <a:bodyPr/>
          <a:lstStyle>
            <a:lvl1pPr>
              <a:defRPr/>
            </a:lvl1pPr>
          </a:lstStyle>
          <a:p>
            <a:pPr>
              <a:defRPr/>
            </a:pPr>
            <a:endParaRPr lang="en-US">
              <a:solidFill>
                <a:prstClr val="black">
                  <a:tint val="95000"/>
                </a:prstClr>
              </a:solidFill>
            </a:endParaRPr>
          </a:p>
        </p:txBody>
      </p:sp>
      <p:sp>
        <p:nvSpPr>
          <p:cNvPr id="15" name="Slide Number Placeholder 5"/>
          <p:cNvSpPr>
            <a:spLocks noGrp="1"/>
          </p:cNvSpPr>
          <p:nvPr>
            <p:ph type="sldNum" sz="quarter" idx="12"/>
          </p:nvPr>
        </p:nvSpPr>
        <p:spPr/>
        <p:txBody>
          <a:bodyPr/>
          <a:lstStyle>
            <a:lvl1pPr>
              <a:defRPr/>
            </a:lvl1pPr>
          </a:lstStyle>
          <a:p>
            <a:pPr>
              <a:defRPr/>
            </a:pPr>
            <a:fld id="{E71BA6F2-718E-40D2-B01F-57BC846213EE}" type="slidenum">
              <a:rPr lang="en-US" altLang="en-US"/>
              <a:pPr>
                <a:defRPr/>
              </a:pPr>
              <a:t>‹#›</a:t>
            </a:fld>
            <a:endParaRPr lang="en-US" altLang="en-US"/>
          </a:p>
        </p:txBody>
      </p:sp>
    </p:spTree>
    <p:extLst>
      <p:ext uri="{BB962C8B-B14F-4D97-AF65-F5344CB8AC3E}">
        <p14:creationId xmlns:p14="http://schemas.microsoft.com/office/powerpoint/2010/main" val="1700489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648605" y="2883538"/>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3436978"/>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6045890"/>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AA42C6AB-96A6-4E88-8B7B-193702E5266F}" type="datetime1">
              <a:rPr lang="en-US" smtClean="0"/>
              <a:t>8/20/2018</a:t>
            </a:fld>
            <a:endParaRPr lang="en-US" dirty="0"/>
          </a:p>
        </p:txBody>
      </p:sp>
      <p:sp>
        <p:nvSpPr>
          <p:cNvPr id="3" name="Text Placeholder 2"/>
          <p:cNvSpPr>
            <a:spLocks noGrp="1"/>
          </p:cNvSpPr>
          <p:nvPr>
            <p:ph type="body" sz="quarter" idx="10"/>
          </p:nvPr>
        </p:nvSpPr>
        <p:spPr>
          <a:xfrm>
            <a:off x="747714" y="4349650"/>
            <a:ext cx="6477000" cy="489939"/>
          </a:xfrm>
        </p:spPr>
        <p:txBody>
          <a:bodyPr vert="horz" wrap="square" lIns="0" tIns="0" rIns="0" bIns="0" rtlCol="0" anchor="t" anchorCtr="0"/>
          <a:lstStyle>
            <a:lvl1pPr marL="0" indent="0">
              <a:spcBef>
                <a:spcPts val="0"/>
              </a:spcBef>
              <a:buNone/>
              <a:defRPr lang="en-US" sz="1800" i="0" smtClean="0">
                <a:cs typeface="Arial" pitchFamily="34" charset="0"/>
              </a:defRPr>
            </a:lvl1pPr>
            <a:lvl2pPr>
              <a:defRPr lang="en-US" sz="1800" smtClean="0">
                <a:solidFill>
                  <a:schemeClr val="tx1"/>
                </a:solidFill>
                <a:latin typeface="+mn-lt"/>
              </a:defRPr>
            </a:lvl2pPr>
            <a:lvl3pPr>
              <a:defRPr lang="en-US" sz="1800" smtClean="0">
                <a:solidFill>
                  <a:schemeClr val="tx1"/>
                </a:solidFill>
                <a:latin typeface="+mn-lt"/>
              </a:defRPr>
            </a:lvl3pPr>
            <a:lvl4pPr>
              <a:defRPr lang="en-US" sz="1800" smtClean="0">
                <a:solidFill>
                  <a:schemeClr val="tx1"/>
                </a:solidFill>
                <a:latin typeface="+mn-lt"/>
              </a:defRPr>
            </a:lvl4pPr>
            <a:lvl5pPr>
              <a:defRPr lang="en-US" sz="1800">
                <a:solidFill>
                  <a:schemeClr val="tx1"/>
                </a:solidFill>
                <a:latin typeface="+mn-lt"/>
              </a:defRPr>
            </a:lvl5pPr>
          </a:lstStyle>
          <a:p>
            <a:pPr marL="0" lvl="0"/>
            <a:r>
              <a:rPr lang="en-US" dirty="0"/>
              <a:t>Click to edit Master text styles</a:t>
            </a:r>
          </a:p>
        </p:txBody>
      </p:sp>
      <p:pic>
        <p:nvPicPr>
          <p:cNvPr id="9" name="Picture 8"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742959"/>
            <a:ext cx="1400637" cy="910729"/>
          </a:xfrm>
          <a:prstGeom prst="rect">
            <a:avLst/>
          </a:prstGeom>
        </p:spPr>
      </p:pic>
    </p:spTree>
    <p:extLst>
      <p:ext uri="{BB962C8B-B14F-4D97-AF65-F5344CB8AC3E}">
        <p14:creationId xmlns:p14="http://schemas.microsoft.com/office/powerpoint/2010/main" val="129140796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1">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6" y="2999514"/>
            <a:ext cx="6550481"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97AC6022-8D28-4313-9838-6A2E4A159E7C}" type="datetime1">
              <a:rPr lang="en-US" smtClean="0"/>
              <a:t>8/20/2018</a:t>
            </a:fld>
            <a:endParaRPr lang="en-US" dirty="0"/>
          </a:p>
        </p:txBody>
      </p:sp>
      <p:sp>
        <p:nvSpPr>
          <p:cNvPr id="3" name="Text Placeholder 2"/>
          <p:cNvSpPr>
            <a:spLocks noGrp="1"/>
          </p:cNvSpPr>
          <p:nvPr>
            <p:ph type="body" sz="quarter" idx="10"/>
          </p:nvPr>
        </p:nvSpPr>
        <p:spPr>
          <a:xfrm>
            <a:off x="746125" y="4045554"/>
            <a:ext cx="6478588" cy="365125"/>
          </a:xfrm>
        </p:spPr>
        <p:txBody>
          <a:bodyPr vert="horz" wrap="square" lIns="0" tIns="0" rIns="0" bIns="0" rtlCol="0" anchor="t" anchorCtr="0"/>
          <a:lstStyle>
            <a:lvl1pPr marL="0" indent="0">
              <a:spcBef>
                <a:spcPts val="0"/>
              </a:spcBef>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pic>
        <p:nvPicPr>
          <p:cNvPr id="14" name="Picture 13"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3109221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3844434C-A815-4DB6-99EC-0E05B4D0D612}" type="datetime1">
              <a:rPr lang="en-US" smtClean="0"/>
              <a:t>8/20/2018</a:t>
            </a:fld>
            <a:endParaRPr lang="en-US" dirty="0"/>
          </a:p>
        </p:txBody>
      </p:sp>
      <p:sp>
        <p:nvSpPr>
          <p:cNvPr id="4" name="Text Placeholder 3"/>
          <p:cNvSpPr>
            <a:spLocks noGrp="1"/>
          </p:cNvSpPr>
          <p:nvPr>
            <p:ph type="body" sz="quarter" idx="10"/>
          </p:nvPr>
        </p:nvSpPr>
        <p:spPr>
          <a:xfrm>
            <a:off x="745587" y="4046758"/>
            <a:ext cx="6451600" cy="32575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4732075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2" name="Picture 4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748376" y="742095"/>
            <a:ext cx="1044588" cy="682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09113440-9ECC-43CA-A433-E979AD6FE739}" type="datetime1">
              <a:rPr lang="en-US" smtClean="0"/>
              <a:t>8/20/2018</a:t>
            </a:fld>
            <a:endParaRPr lang="en-US" dirty="0"/>
          </a:p>
        </p:txBody>
      </p:sp>
      <p:sp>
        <p:nvSpPr>
          <p:cNvPr id="4" name="Text Placeholder 3"/>
          <p:cNvSpPr>
            <a:spLocks noGrp="1"/>
          </p:cNvSpPr>
          <p:nvPr>
            <p:ph type="body" sz="quarter" idx="10"/>
          </p:nvPr>
        </p:nvSpPr>
        <p:spPr>
          <a:xfrm>
            <a:off x="744762" y="4045137"/>
            <a:ext cx="6478043" cy="34147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marL="230187" indent="0">
              <a:buNone/>
              <a:defRPr lang="en-US" sz="1800" smtClean="0">
                <a:latin typeface="+mn-lt"/>
              </a:defRPr>
            </a:lvl2pPr>
            <a:lvl3pPr marL="687387" indent="0">
              <a:buNone/>
              <a:defRPr lang="en-US" sz="1800" smtClean="0">
                <a:latin typeface="+mn-lt"/>
              </a:defRPr>
            </a:lvl3pPr>
            <a:lvl4pPr marL="1143000" indent="0">
              <a:buNone/>
              <a:defRPr lang="en-US" sz="1800" smtClean="0">
                <a:latin typeface="+mn-lt"/>
              </a:defRPr>
            </a:lvl4pPr>
            <a:lvl5pPr marL="1601787" indent="0">
              <a:buNone/>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16322147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648605" y="2883538"/>
            <a:ext cx="6595720"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3436978"/>
            <a:ext cx="6570016"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6045890"/>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F76BF196-EB1B-4E20-BA78-A947189E4D34}" type="datetime1">
              <a:rPr lang="en-US" smtClean="0"/>
              <a:t>8/20/2018</a:t>
            </a:fld>
            <a:endParaRPr lang="en-US" dirty="0"/>
          </a:p>
        </p:txBody>
      </p:sp>
      <p:sp>
        <p:nvSpPr>
          <p:cNvPr id="3" name="Text Placeholder 2"/>
          <p:cNvSpPr>
            <a:spLocks noGrp="1"/>
          </p:cNvSpPr>
          <p:nvPr>
            <p:ph type="body" sz="quarter" idx="10"/>
          </p:nvPr>
        </p:nvSpPr>
        <p:spPr>
          <a:xfrm>
            <a:off x="747713" y="4350040"/>
            <a:ext cx="6477000" cy="193675"/>
          </a:xfrm>
        </p:spPr>
        <p:txBody>
          <a:bodyPr vert="horz" wrap="square" lIns="0" tIns="0" rIns="0" bIns="0" rtlCol="0" anchor="t" anchorCtr="0"/>
          <a:lstStyle>
            <a:lvl1pPr marL="0" indent="0">
              <a:spcBef>
                <a:spcPts val="0"/>
              </a:spcBef>
              <a:buFontTx/>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pic>
        <p:nvPicPr>
          <p:cNvPr id="8" name="Picture 7"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742959"/>
            <a:ext cx="1400637" cy="910729"/>
          </a:xfrm>
          <a:prstGeom prst="rect">
            <a:avLst/>
          </a:prstGeom>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4">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ltGray">
          <a:xfrm>
            <a:off x="365125" y="366713"/>
            <a:ext cx="6859588" cy="5153025"/>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E2F50436-6C14-4C04-9398-485EB97DA96A}" type="datetime1">
              <a:rPr lang="en-US" smtClean="0"/>
              <a:t>8/20/2018</a:t>
            </a:fld>
            <a:endParaRPr lang="en-US" dirty="0"/>
          </a:p>
        </p:txBody>
      </p:sp>
      <p:sp>
        <p:nvSpPr>
          <p:cNvPr id="4" name="Text Placeholder 3"/>
          <p:cNvSpPr>
            <a:spLocks noGrp="1"/>
          </p:cNvSpPr>
          <p:nvPr>
            <p:ph type="body" sz="quarter" idx="10"/>
          </p:nvPr>
        </p:nvSpPr>
        <p:spPr>
          <a:xfrm>
            <a:off x="746125" y="4044820"/>
            <a:ext cx="6478588" cy="406400"/>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395713967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5">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userDrawn="1"/>
        </p:nvSpPr>
        <p:spPr bwMode="ltGray">
          <a:xfrm>
            <a:off x="365125" y="366713"/>
            <a:ext cx="6859588" cy="515302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9BA7221A-2F92-42DA-A580-9F4F3588F4C7}" type="datetime1">
              <a:rPr lang="en-US" smtClean="0"/>
              <a:t>8/20/2018</a:t>
            </a:fld>
            <a:endParaRPr lang="en-US" dirty="0"/>
          </a:p>
        </p:txBody>
      </p:sp>
      <p:sp>
        <p:nvSpPr>
          <p:cNvPr id="4" name="Text Placeholder 3"/>
          <p:cNvSpPr>
            <a:spLocks noGrp="1"/>
          </p:cNvSpPr>
          <p:nvPr>
            <p:ph type="body" sz="quarter" idx="10"/>
          </p:nvPr>
        </p:nvSpPr>
        <p:spPr>
          <a:xfrm>
            <a:off x="744351" y="4046607"/>
            <a:ext cx="6472238" cy="434178"/>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1814924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bwMode="ltGray">
          <a:xfrm>
            <a:off x="0" y="1"/>
            <a:ext cx="9144000" cy="6858000"/>
          </a:xfrm>
          <a:prstGeom prst="rect">
            <a:avLst/>
          </a:prstGeom>
        </p:spPr>
      </p:pic>
      <p:sp>
        <p:nvSpPr>
          <p:cNvPr id="6" name="Rectangle 5"/>
          <p:cNvSpPr/>
          <p:nvPr userDrawn="1"/>
        </p:nvSpPr>
        <p:spPr bwMode="invGray">
          <a:xfrm>
            <a:off x="0" y="-1"/>
            <a:ext cx="9144000" cy="6858001"/>
          </a:xfrm>
          <a:prstGeom prst="rect">
            <a:avLst/>
          </a:prstGeom>
          <a:solidFill>
            <a:srgbClr val="000000">
              <a:alpha val="40000"/>
            </a:srgb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6"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2"/>
                </a:solidFill>
                <a:latin typeface="Arial" pitchFamily="34" charset="0"/>
                <a:cs typeface="Arial" pitchFamily="34" charset="0"/>
              </a:defRPr>
            </a:lvl1pPr>
          </a:lstStyle>
          <a:p>
            <a:fld id="{F32DF4C7-2A65-4B34-9CD7-70F49C9665B6}" type="datetime1">
              <a:rPr lang="en-US" smtClean="0"/>
              <a:t>8/20/2018</a:t>
            </a:fld>
            <a:endParaRPr lang="en-US" dirty="0"/>
          </a:p>
        </p:txBody>
      </p:sp>
      <p:sp>
        <p:nvSpPr>
          <p:cNvPr id="17"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2"/>
                </a:solidFill>
                <a:latin typeface="Arial" pitchFamily="34" charset="0"/>
                <a:cs typeface="Arial" pitchFamily="34" charset="0"/>
              </a:defRPr>
            </a:lvl1pPr>
          </a:lstStyle>
          <a:p>
            <a:r>
              <a:rPr lang="en-US"/>
              <a:t>Presentation Title and/or Sub Brand Name Here</a:t>
            </a:r>
            <a:endParaRPr lang="en-US" dirty="0"/>
          </a:p>
        </p:txBody>
      </p:sp>
      <p:sp>
        <p:nvSpPr>
          <p:cNvPr id="18"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1">
                <a:solidFill>
                  <a:schemeClr val="bg2"/>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19" name="Straight Connector 18"/>
          <p:cNvCxnSpPr/>
          <p:nvPr/>
        </p:nvCxnSpPr>
        <p:spPr>
          <a:xfrm>
            <a:off x="365125" y="6250080"/>
            <a:ext cx="8413750" cy="0"/>
          </a:xfrm>
          <a:prstGeom prst="line">
            <a:avLst/>
          </a:prstGeom>
          <a:noFill/>
          <a:ln w="3175" cap="flat">
            <a:solidFill>
              <a:schemeClr val="bg2"/>
            </a:solidFill>
            <a:prstDash val="solid"/>
            <a:miter lim="800000"/>
            <a:headEnd/>
            <a:tailEnd/>
          </a:ln>
          <a:extLst>
            <a:ext uri="{909E8E84-426E-40DD-AFC4-6F175D3DCCD1}">
              <a14:hiddenFill xmlns:a14="http://schemas.microsoft.com/office/drawing/2010/main">
                <a:noFill/>
              </a14:hiddenFill>
            </a:ext>
          </a:extLst>
        </p:spPr>
      </p:cxnSp>
      <p:cxnSp>
        <p:nvCxnSpPr>
          <p:cNvPr id="13" name="Straight Connector 12"/>
          <p:cNvCxnSpPr/>
          <p:nvPr userDrawn="1"/>
        </p:nvCxnSpPr>
        <p:spPr>
          <a:xfrm>
            <a:off x="365125" y="6250080"/>
            <a:ext cx="8413750" cy="0"/>
          </a:xfrm>
          <a:prstGeom prst="line">
            <a:avLst/>
          </a:prstGeom>
          <a:noFill/>
          <a:ln w="3175" cap="flat">
            <a:solidFill>
              <a:schemeClr val="bg2"/>
            </a:solidFill>
            <a:prstDash val="solid"/>
            <a:miter lim="800000"/>
            <a:headEnd/>
            <a:tailEnd/>
          </a:ln>
          <a:extLst>
            <a:ext uri="{909E8E84-426E-40DD-AFC4-6F175D3DCCD1}">
              <a14:hiddenFill xmlns:a14="http://schemas.microsoft.com/office/drawing/2010/main">
                <a:noFill/>
              </a14:hiddenFill>
            </a:ext>
          </a:extLst>
        </p:spPr>
      </p:cxnSp>
      <p:sp>
        <p:nvSpPr>
          <p:cNvPr id="2" name="Title 1"/>
          <p:cNvSpPr>
            <a:spLocks noGrp="1"/>
          </p:cNvSpPr>
          <p:nvPr>
            <p:ph type="title" hasCustomPrompt="1"/>
          </p:nvPr>
        </p:nvSpPr>
        <p:spPr>
          <a:xfrm>
            <a:off x="346334" y="2249896"/>
            <a:ext cx="8089901" cy="1421928"/>
          </a:xfrm>
        </p:spPr>
        <p:txBody>
          <a:bodyPr vert="horz" wrap="square" lIns="91440" tIns="45720" rIns="91440" bIns="45720" rtlCol="0" anchor="b" anchorCtr="0">
            <a:spAutoFit/>
          </a:bodyPr>
          <a:lstStyle>
            <a:lvl1pPr marL="280988" indent="-280988">
              <a:lnSpc>
                <a:spcPct val="90000"/>
              </a:lnSpc>
              <a:defRPr lang="en-US" sz="4800" spc="-20" baseline="0" dirty="0">
                <a:solidFill>
                  <a:schemeClr val="bg2"/>
                </a:solidFill>
              </a:defRPr>
            </a:lvl1pPr>
          </a:lstStyle>
          <a:p>
            <a:pPr lvl="0"/>
            <a:r>
              <a:rPr lang="en-US" dirty="0"/>
              <a:t>“Lorem ipsum dolor site </a:t>
            </a:r>
            <a:r>
              <a:rPr lang="en-US" dirty="0" err="1"/>
              <a:t>amet</a:t>
            </a:r>
            <a:r>
              <a:rPr lang="en-US" dirty="0"/>
              <a:t>, </a:t>
            </a:r>
            <a:r>
              <a:rPr lang="en-US" dirty="0" err="1"/>
              <a:t>consectetur</a:t>
            </a:r>
            <a:r>
              <a:rPr lang="en-US" dirty="0"/>
              <a:t> </a:t>
            </a:r>
            <a:r>
              <a:rPr lang="en-US" dirty="0" err="1"/>
              <a:t>adi</a:t>
            </a:r>
            <a:r>
              <a:rPr lang="en-US" dirty="0"/>
              <a:t> </a:t>
            </a:r>
            <a:r>
              <a:rPr lang="en-US" dirty="0" err="1"/>
              <a:t>isicing</a:t>
            </a:r>
            <a:r>
              <a:rPr lang="en-US" dirty="0"/>
              <a:t> </a:t>
            </a:r>
            <a:r>
              <a:rPr lang="en-US" dirty="0" err="1"/>
              <a:t>elit</a:t>
            </a:r>
            <a:r>
              <a:rPr lang="en-US" dirty="0"/>
              <a:t>.”</a:t>
            </a:r>
          </a:p>
        </p:txBody>
      </p:sp>
      <p:sp>
        <p:nvSpPr>
          <p:cNvPr id="3" name="Content Placeholder 2"/>
          <p:cNvSpPr>
            <a:spLocks noGrp="1"/>
          </p:cNvSpPr>
          <p:nvPr>
            <p:ph idx="1" hasCustomPrompt="1"/>
          </p:nvPr>
        </p:nvSpPr>
        <p:spPr>
          <a:xfrm>
            <a:off x="645331" y="4083341"/>
            <a:ext cx="8325548" cy="721900"/>
          </a:xfrm>
        </p:spPr>
        <p:txBody>
          <a:bodyPr vert="horz" wrap="square" lIns="91440" tIns="45720" rIns="91440" bIns="45720" rtlCol="0">
            <a:noAutofit/>
          </a:bodyPr>
          <a:lstStyle>
            <a:lvl1pPr marL="0" indent="0">
              <a:spcBef>
                <a:spcPts val="300"/>
              </a:spcBef>
              <a:buNone/>
              <a:defRPr lang="en-US" sz="1600" baseline="0" dirty="0" smtClean="0">
                <a:solidFill>
                  <a:schemeClr val="bg2"/>
                </a:solidFill>
              </a:defRPr>
            </a:lvl1pPr>
            <a:lvl2pPr marL="230187" indent="0">
              <a:buNone/>
              <a:defRPr lang="en-US" dirty="0" smtClean="0"/>
            </a:lvl2pPr>
            <a:lvl3pPr marL="515937" indent="0">
              <a:buNone/>
              <a:defRPr lang="en-US" dirty="0" smtClean="0"/>
            </a:lvl3pPr>
            <a:lvl4pPr marL="800100" indent="0">
              <a:buNone/>
              <a:defRPr lang="en-US" dirty="0" smtClean="0"/>
            </a:lvl4pPr>
            <a:lvl5pPr marL="1085850" indent="0">
              <a:buNone/>
              <a:defRPr lang="en-US" dirty="0"/>
            </a:lvl5pPr>
          </a:lstStyle>
          <a:p>
            <a:pPr lvl="0"/>
            <a:r>
              <a:rPr lang="en-US" dirty="0"/>
              <a:t>Author’s Name Here</a:t>
            </a:r>
          </a:p>
          <a:p>
            <a:pPr lvl="0"/>
            <a:r>
              <a:rPr lang="en-US" dirty="0"/>
              <a:t>Position Title Here</a:t>
            </a:r>
          </a:p>
        </p:txBody>
      </p:sp>
      <p:pic>
        <p:nvPicPr>
          <p:cNvPr id="20" name="Picture 41"/>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35957"/>
          <a:stretch/>
        </p:blipFill>
        <p:spPr bwMode="invGray">
          <a:xfrm>
            <a:off x="8131174" y="6392864"/>
            <a:ext cx="799313" cy="33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616616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on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6334" y="543207"/>
            <a:ext cx="8089901" cy="4081117"/>
          </a:xfrm>
        </p:spPr>
        <p:txBody>
          <a:bodyPr vert="horz" wrap="square" lIns="91440" tIns="45720" rIns="91440" bIns="45720" rtlCol="0" anchor="b" anchorCtr="0">
            <a:spAutoFit/>
          </a:bodyPr>
          <a:lstStyle>
            <a:lvl1pPr marL="280988" indent="-280988">
              <a:lnSpc>
                <a:spcPct val="90000"/>
              </a:lnSpc>
              <a:defRPr lang="en-US" sz="4800" spc="-20" baseline="0" dirty="0"/>
            </a:lvl1pPr>
          </a:lstStyle>
          <a:p>
            <a:pPr lvl="0"/>
            <a:r>
              <a:rPr lang="en-US" dirty="0"/>
              <a:t>“</a:t>
            </a:r>
            <a:r>
              <a:rPr lang="en-US" dirty="0" err="1"/>
              <a:t>Lorem</a:t>
            </a:r>
            <a:r>
              <a:rPr lang="en-US" dirty="0"/>
              <a:t> </a:t>
            </a:r>
            <a:r>
              <a:rPr lang="en-US" dirty="0" err="1"/>
              <a:t>ipsum</a:t>
            </a:r>
            <a:r>
              <a:rPr lang="en-US" dirty="0"/>
              <a:t> dolor site </a:t>
            </a:r>
            <a:r>
              <a:rPr lang="en-US" dirty="0" err="1"/>
              <a:t>amet</a:t>
            </a:r>
            <a:r>
              <a:rPr lang="en-US" dirty="0"/>
              <a:t>, </a:t>
            </a:r>
            <a:r>
              <a:rPr lang="en-US" dirty="0" err="1"/>
              <a:t>consectetur</a:t>
            </a:r>
            <a:r>
              <a:rPr lang="en-US" dirty="0"/>
              <a:t> </a:t>
            </a:r>
            <a:r>
              <a:rPr lang="en-US" dirty="0" err="1"/>
              <a:t>adi</a:t>
            </a:r>
            <a:r>
              <a:rPr lang="en-US" dirty="0"/>
              <a:t> </a:t>
            </a:r>
            <a:r>
              <a:rPr lang="en-US" dirty="0" err="1"/>
              <a:t>isicing</a:t>
            </a:r>
            <a:r>
              <a:rPr lang="en-US" dirty="0"/>
              <a:t> </a:t>
            </a:r>
            <a:r>
              <a:rPr lang="en-US" dirty="0" err="1"/>
              <a:t>elit</a:t>
            </a:r>
            <a:r>
              <a:rPr lang="en-US" dirty="0"/>
              <a:t>, </a:t>
            </a:r>
            <a:r>
              <a:rPr lang="en-US" dirty="0" err="1"/>
              <a:t>sedo</a:t>
            </a:r>
            <a:r>
              <a:rPr lang="en-US" dirty="0"/>
              <a:t>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labotre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et </a:t>
            </a:r>
            <a:r>
              <a:rPr lang="en-US" dirty="0" err="1"/>
              <a:t>venium</a:t>
            </a:r>
            <a:r>
              <a:rPr lang="en-US" dirty="0"/>
              <a:t>, </a:t>
            </a:r>
            <a:r>
              <a:rPr lang="en-US" dirty="0" err="1"/>
              <a:t>quis</a:t>
            </a:r>
            <a:r>
              <a:rPr lang="en-US" dirty="0"/>
              <a:t> </a:t>
            </a:r>
            <a:r>
              <a:rPr lang="en-US" dirty="0" err="1"/>
              <a:t>nostrud</a:t>
            </a:r>
            <a:r>
              <a:rPr lang="en-US" dirty="0"/>
              <a:t> </a:t>
            </a:r>
            <a:r>
              <a:rPr lang="en-US" dirty="0" err="1"/>
              <a:t>elit</a:t>
            </a:r>
            <a:r>
              <a:rPr lang="en-US" dirty="0"/>
              <a:t>.”</a:t>
            </a:r>
          </a:p>
        </p:txBody>
      </p:sp>
      <p:sp>
        <p:nvSpPr>
          <p:cNvPr id="3" name="Content Placeholder 2"/>
          <p:cNvSpPr>
            <a:spLocks noGrp="1"/>
          </p:cNvSpPr>
          <p:nvPr>
            <p:ph idx="1" hasCustomPrompt="1"/>
          </p:nvPr>
        </p:nvSpPr>
        <p:spPr>
          <a:xfrm>
            <a:off x="645331" y="4921541"/>
            <a:ext cx="8325548" cy="721900"/>
          </a:xfrm>
        </p:spPr>
        <p:txBody>
          <a:bodyPr vert="horz" wrap="square" lIns="91440" tIns="45720" rIns="91440" bIns="45720" rtlCol="0">
            <a:noAutofit/>
          </a:bodyPr>
          <a:lstStyle>
            <a:lvl1pPr marL="0" indent="0">
              <a:spcBef>
                <a:spcPts val="300"/>
              </a:spcBef>
              <a:buNone/>
              <a:defRPr lang="en-US" sz="1600" baseline="0" dirty="0" smtClean="0"/>
            </a:lvl1pPr>
            <a:lvl2pPr marL="230187" indent="0">
              <a:buNone/>
              <a:defRPr lang="en-US" dirty="0" smtClean="0"/>
            </a:lvl2pPr>
            <a:lvl3pPr marL="515937" indent="0">
              <a:buNone/>
              <a:defRPr lang="en-US" dirty="0" smtClean="0"/>
            </a:lvl3pPr>
            <a:lvl4pPr marL="800100" indent="0">
              <a:buNone/>
              <a:defRPr lang="en-US" dirty="0" smtClean="0"/>
            </a:lvl4pPr>
            <a:lvl5pPr marL="1085850" indent="0">
              <a:buNone/>
              <a:defRPr lang="en-US" dirty="0"/>
            </a:lvl5pPr>
          </a:lstStyle>
          <a:p>
            <a:pPr lvl="0"/>
            <a:r>
              <a:rPr lang="en-US" dirty="0"/>
              <a:t>Author’s Name Here</a:t>
            </a:r>
          </a:p>
          <a:p>
            <a:pPr lvl="0"/>
            <a:r>
              <a:rPr lang="en-US" dirty="0"/>
              <a:t>Position Title Here</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C7ACDE7C-C009-472D-9CC8-4E18EB58ED09}"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35082756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732" y="438912"/>
            <a:ext cx="8089901"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661375" y="1563752"/>
            <a:ext cx="8325548" cy="4011502"/>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5CE84971-3EAE-435C-BAF4-43046B4EB48A}"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8742002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 and Content w/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732" y="438912"/>
            <a:ext cx="8089901"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661375" y="2021792"/>
            <a:ext cx="8325548" cy="4011502"/>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hasCustomPrompt="1"/>
          </p:nvPr>
        </p:nvSpPr>
        <p:spPr>
          <a:xfrm>
            <a:off x="638226" y="1563684"/>
            <a:ext cx="8087171" cy="313932"/>
          </a:xfrm>
        </p:spPr>
        <p:txBody>
          <a:bodyPr anchor="t"/>
          <a:lstStyle>
            <a:lvl1pPr marL="0" indent="0">
              <a:buNone/>
              <a:defRPr sz="2100" b="0">
                <a:solidFill>
                  <a:schemeClr val="bg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Subhead</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05E4676C-D04B-4A21-916A-70D11DCFC7D5}"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8604991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368" y="438912"/>
            <a:ext cx="8080375" cy="575094"/>
          </a:xfrm>
        </p:spPr>
        <p:txBody>
          <a:bodyPr vert="horz" wrap="square" lIns="91440" tIns="45720" rIns="91440" bIns="45720" rtlCol="0" anchor="t" anchorCtr="0">
            <a:spAutoFit/>
          </a:bodyPr>
          <a:lstStyle>
            <a:lvl1pPr>
              <a:defRPr lang="en-US" dirty="0"/>
            </a:lvl1pPr>
          </a:lstStyle>
          <a:p>
            <a:pPr marL="0" lvl="0"/>
            <a:r>
              <a:rPr lang="en-US" dirty="0"/>
              <a:t>Slide Title Here</a:t>
            </a:r>
          </a:p>
        </p:txBody>
      </p:sp>
      <p:sp>
        <p:nvSpPr>
          <p:cNvPr id="3" name="Content Placeholder 2"/>
          <p:cNvSpPr>
            <a:spLocks noGrp="1"/>
          </p:cNvSpPr>
          <p:nvPr>
            <p:ph idx="1" hasCustomPrompt="1"/>
          </p:nvPr>
        </p:nvSpPr>
        <p:spPr>
          <a:xfrm>
            <a:off x="661464" y="1562634"/>
            <a:ext cx="3989387" cy="3978016"/>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hasCustomPrompt="1"/>
          </p:nvPr>
        </p:nvSpPr>
        <p:spPr>
          <a:xfrm>
            <a:off x="641062" y="1013951"/>
            <a:ext cx="8077645" cy="383182"/>
          </a:xfrm>
        </p:spPr>
        <p:txBody>
          <a:bodyPr vert="horz" wrap="square" lIns="91440" tIns="45720" rIns="91440" bIns="45720" rtlCol="0" anchor="t">
            <a:noAutofit/>
          </a:bodyPr>
          <a:lstStyle>
            <a:lvl1pPr>
              <a:defRPr lang="en-US" dirty="0" smtClean="0"/>
            </a:lvl1pPr>
          </a:lstStyle>
          <a:p>
            <a:pPr marL="0" lvl="0" indent="0">
              <a:buNone/>
            </a:pPr>
            <a:r>
              <a:rPr lang="en-US" dirty="0"/>
              <a:t>Subhead</a:t>
            </a:r>
          </a:p>
        </p:txBody>
      </p:sp>
      <p:sp>
        <p:nvSpPr>
          <p:cNvPr id="9" name="Content Placeholder 2"/>
          <p:cNvSpPr>
            <a:spLocks noGrp="1"/>
          </p:cNvSpPr>
          <p:nvPr>
            <p:ph idx="11" hasCustomPrompt="1"/>
          </p:nvPr>
        </p:nvSpPr>
        <p:spPr>
          <a:xfrm>
            <a:off x="4882627" y="1556703"/>
            <a:ext cx="4013199" cy="3978016"/>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88FFF9B-6073-4394-940D-0AB95BC8F456}" type="datetime1">
              <a:rPr lang="en-US" smtClean="0"/>
              <a:t>8/20/2018</a:t>
            </a:fld>
            <a:endParaRPr lang="en-US" dirty="0"/>
          </a:p>
        </p:txBody>
      </p:sp>
      <p:sp>
        <p:nvSpPr>
          <p:cNvPr id="11"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2"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047849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 and Subhead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368" y="434166"/>
            <a:ext cx="8080375" cy="575094"/>
          </a:xfrm>
        </p:spPr>
        <p:txBody>
          <a:bodyPr vert="horz" wrap="square" lIns="91440" tIns="45720" rIns="91440" bIns="45720" rtlCol="0" anchor="t" anchorCtr="0">
            <a:spAutoFit/>
          </a:bodyPr>
          <a:lstStyle>
            <a:lvl1pPr>
              <a:defRPr lang="en-US" dirty="0"/>
            </a:lvl1pPr>
          </a:lstStyle>
          <a:p>
            <a:pPr marL="0" lvl="0"/>
            <a:r>
              <a:rPr lang="en-US" dirty="0"/>
              <a:t>Slide Title Here</a:t>
            </a:r>
          </a:p>
        </p:txBody>
      </p:sp>
      <p:sp>
        <p:nvSpPr>
          <p:cNvPr id="3" name="Text Placeholder 2"/>
          <p:cNvSpPr>
            <a:spLocks noGrp="1"/>
          </p:cNvSpPr>
          <p:nvPr>
            <p:ph type="body" idx="10" hasCustomPrompt="1"/>
          </p:nvPr>
        </p:nvSpPr>
        <p:spPr>
          <a:xfrm>
            <a:off x="640321" y="1011992"/>
            <a:ext cx="8077645" cy="383182"/>
          </a:xfrm>
        </p:spPr>
        <p:txBody>
          <a:bodyPr vert="horz" wrap="square" lIns="91440" tIns="45720" rIns="91440" bIns="45720" rtlCol="0" anchor="t">
            <a:noAutofit/>
          </a:bodyPr>
          <a:lstStyle>
            <a:lvl1pPr marL="168275" indent="-168275">
              <a:buNone/>
              <a:defRPr lang="en-US" dirty="0" smtClean="0"/>
            </a:lvl1pPr>
          </a:lstStyle>
          <a:p>
            <a:pPr marL="0" lvl="0" indent="0"/>
            <a:r>
              <a:rPr lang="en-US" dirty="0"/>
              <a:t>Subhead</a:t>
            </a:r>
          </a:p>
        </p:txBody>
      </p:sp>
      <p:sp>
        <p:nvSpPr>
          <p:cNvPr id="7"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99B50FFE-19C1-4743-8F89-8524089F220C}" type="datetime1">
              <a:rPr lang="en-US" smtClean="0"/>
              <a:t>8/20/2018</a:t>
            </a:fld>
            <a:endParaRPr lang="en-US" dirty="0"/>
          </a:p>
        </p:txBody>
      </p:sp>
      <p:sp>
        <p:nvSpPr>
          <p:cNvPr id="8"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9"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44557439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588280F6-2414-4DD8-92E1-73C817F61309}" type="datetime1">
              <a:rPr lang="en-US" smtClean="0"/>
              <a:t>8/20/2018</a:t>
            </a:fld>
            <a:endParaRPr lang="en-US" dirty="0"/>
          </a:p>
        </p:txBody>
      </p:sp>
      <p:sp>
        <p:nvSpPr>
          <p:cNvPr id="6"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7"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409748671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0" y="-1"/>
            <a:ext cx="9144000" cy="625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6339CC2D-FB22-40F7-A049-779C135F3ECF}" type="datetime1">
              <a:rPr lang="en-US" smtClean="0"/>
              <a:t>8/20/2018</a:t>
            </a:fld>
            <a:endParaRPr lang="en-US" dirty="0"/>
          </a:p>
        </p:txBody>
      </p:sp>
      <p:sp>
        <p:nvSpPr>
          <p:cNvPr id="8"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9"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6009307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ernal Co-branding Title">
    <p:bg>
      <p:bgPr>
        <a:solidFill>
          <a:schemeClr val="tx2"/>
        </a:solidFill>
        <a:effectLst/>
      </p:bgPr>
    </p:bg>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648605" y="2883538"/>
            <a:ext cx="6595720"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3436978"/>
            <a:ext cx="6570016"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6045890"/>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ED136932-B7F3-45AE-A870-4ACCFA884FF6}" type="datetime1">
              <a:rPr lang="en-US" smtClean="0"/>
              <a:t>8/20/2018</a:t>
            </a:fld>
            <a:endParaRPr lang="en-US" dirty="0"/>
          </a:p>
        </p:txBody>
      </p:sp>
      <p:sp>
        <p:nvSpPr>
          <p:cNvPr id="3" name="Text Placeholder 2"/>
          <p:cNvSpPr>
            <a:spLocks noGrp="1"/>
          </p:cNvSpPr>
          <p:nvPr>
            <p:ph type="body" sz="quarter" idx="10"/>
          </p:nvPr>
        </p:nvSpPr>
        <p:spPr>
          <a:xfrm>
            <a:off x="747713" y="4350040"/>
            <a:ext cx="6477000" cy="193675"/>
          </a:xfrm>
        </p:spPr>
        <p:txBody>
          <a:bodyPr vert="horz" wrap="square" lIns="0" tIns="0" rIns="0" bIns="0" rtlCol="0" anchor="t" anchorCtr="0"/>
          <a:lstStyle>
            <a:lvl1pPr marL="0" indent="0">
              <a:spcBef>
                <a:spcPts val="0"/>
              </a:spcBef>
              <a:buFontTx/>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sp>
        <p:nvSpPr>
          <p:cNvPr id="5" name="TextBox 4"/>
          <p:cNvSpPr txBox="1"/>
          <p:nvPr userDrawn="1"/>
        </p:nvSpPr>
        <p:spPr bwMode="auto">
          <a:xfrm>
            <a:off x="4876801" y="756610"/>
            <a:ext cx="1563518" cy="461665"/>
          </a:xfrm>
          <a:prstGeom prst="rect">
            <a:avLst/>
          </a:prstGeom>
          <a:noFill/>
          <a:ln w="19050" algn="ctr">
            <a:noFill/>
            <a:miter lim="800000"/>
            <a:headEnd/>
            <a:tailEnd/>
          </a:ln>
        </p:spPr>
        <p:txBody>
          <a:bodyPr wrap="square" lIns="0" tIns="0" rIns="0" bIns="0" rtlCol="0">
            <a:spAutoFit/>
          </a:bodyPr>
          <a:lstStyle/>
          <a:p>
            <a:r>
              <a:rPr lang="en-US" sz="1000" dirty="0">
                <a:solidFill>
                  <a:schemeClr val="bg1"/>
                </a:solidFill>
                <a:latin typeface="+mj-lt"/>
              </a:rPr>
              <a:t>UCSF Helen Diller Family</a:t>
            </a:r>
          </a:p>
          <a:p>
            <a:r>
              <a:rPr lang="en-US" sz="1000" dirty="0">
                <a:solidFill>
                  <a:schemeClr val="bg1"/>
                </a:solidFill>
                <a:latin typeface="+mj-lt"/>
              </a:rPr>
              <a:t>Comprehensive </a:t>
            </a:r>
            <a:br>
              <a:rPr lang="en-US" sz="1000" dirty="0">
                <a:solidFill>
                  <a:schemeClr val="bg1"/>
                </a:solidFill>
                <a:latin typeface="+mj-lt"/>
              </a:rPr>
            </a:br>
            <a:r>
              <a:rPr lang="en-US" sz="1000" dirty="0">
                <a:solidFill>
                  <a:schemeClr val="bg1"/>
                </a:solidFill>
                <a:latin typeface="+mj-lt"/>
              </a:rPr>
              <a:t>Cancer Center</a:t>
            </a:r>
          </a:p>
        </p:txBody>
      </p:sp>
      <p:cxnSp>
        <p:nvCxnSpPr>
          <p:cNvPr id="7" name="Straight Connector 6"/>
          <p:cNvCxnSpPr/>
          <p:nvPr userDrawn="1"/>
        </p:nvCxnSpPr>
        <p:spPr>
          <a:xfrm>
            <a:off x="6440319" y="734837"/>
            <a:ext cx="0" cy="46634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userDrawn="1"/>
        </p:nvSpPr>
        <p:spPr bwMode="auto">
          <a:xfrm>
            <a:off x="6688975" y="756610"/>
            <a:ext cx="817830" cy="307777"/>
          </a:xfrm>
          <a:prstGeom prst="rect">
            <a:avLst/>
          </a:prstGeom>
          <a:noFill/>
          <a:ln w="19050" algn="ctr">
            <a:noFill/>
            <a:miter lim="800000"/>
            <a:headEnd/>
            <a:tailEnd/>
          </a:ln>
        </p:spPr>
        <p:txBody>
          <a:bodyPr wrap="square" lIns="0" tIns="0" rIns="0" bIns="0" rtlCol="0">
            <a:spAutoFit/>
          </a:bodyPr>
          <a:lstStyle/>
          <a:p>
            <a:r>
              <a:rPr lang="en-US" sz="1000" dirty="0">
                <a:solidFill>
                  <a:schemeClr val="bg1"/>
                </a:solidFill>
                <a:latin typeface="+mj-lt"/>
              </a:rPr>
              <a:t>UCSF School</a:t>
            </a:r>
            <a:br>
              <a:rPr lang="en-US" sz="1000" dirty="0">
                <a:solidFill>
                  <a:schemeClr val="bg1"/>
                </a:solidFill>
                <a:latin typeface="+mj-lt"/>
              </a:rPr>
            </a:br>
            <a:r>
              <a:rPr lang="en-US" sz="1000" dirty="0">
                <a:solidFill>
                  <a:schemeClr val="bg1"/>
                </a:solidFill>
                <a:latin typeface="+mj-lt"/>
              </a:rPr>
              <a:t>of Medicine</a:t>
            </a:r>
          </a:p>
        </p:txBody>
      </p:sp>
      <p:cxnSp>
        <p:nvCxnSpPr>
          <p:cNvPr id="13" name="Straight Connector 12"/>
          <p:cNvCxnSpPr/>
          <p:nvPr userDrawn="1"/>
        </p:nvCxnSpPr>
        <p:spPr>
          <a:xfrm>
            <a:off x="7570536" y="734837"/>
            <a:ext cx="0" cy="466344"/>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bwMode="auto">
          <a:xfrm>
            <a:off x="7802880" y="756610"/>
            <a:ext cx="975995" cy="307777"/>
          </a:xfrm>
          <a:prstGeom prst="rect">
            <a:avLst/>
          </a:prstGeom>
          <a:noFill/>
          <a:ln w="19050" algn="ctr">
            <a:noFill/>
            <a:miter lim="800000"/>
            <a:headEnd/>
            <a:tailEnd/>
          </a:ln>
        </p:spPr>
        <p:txBody>
          <a:bodyPr wrap="square" lIns="0" tIns="0" rIns="0" bIns="0" rtlCol="0">
            <a:spAutoFit/>
          </a:bodyPr>
          <a:lstStyle/>
          <a:p>
            <a:r>
              <a:rPr lang="en-US" sz="1000" dirty="0">
                <a:solidFill>
                  <a:schemeClr val="bg1"/>
                </a:solidFill>
                <a:latin typeface="+mj-lt"/>
              </a:rPr>
              <a:t>AIDS Research</a:t>
            </a:r>
            <a:r>
              <a:rPr lang="en-US" sz="1000" baseline="0" dirty="0">
                <a:solidFill>
                  <a:schemeClr val="bg1"/>
                </a:solidFill>
                <a:latin typeface="+mj-lt"/>
              </a:rPr>
              <a:t> Institute at UCSF</a:t>
            </a:r>
            <a:endParaRPr lang="en-US" sz="1000" dirty="0">
              <a:solidFill>
                <a:schemeClr val="bg1"/>
              </a:solidFill>
              <a:latin typeface="+mj-lt"/>
            </a:endParaRPr>
          </a:p>
        </p:txBody>
      </p:sp>
      <p:pic>
        <p:nvPicPr>
          <p:cNvPr id="16" name="Picture 15"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742959"/>
            <a:ext cx="1400637" cy="910729"/>
          </a:xfrm>
          <a:prstGeom prst="rect">
            <a:avLst/>
          </a:prstGeom>
        </p:spPr>
      </p:pic>
    </p:spTree>
    <p:extLst>
      <p:ext uri="{BB962C8B-B14F-4D97-AF65-F5344CB8AC3E}">
        <p14:creationId xmlns:p14="http://schemas.microsoft.com/office/powerpoint/2010/main" val="170601550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with Single Imag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117106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Closing with Logo">
    <p:bg>
      <p:bgPr>
        <a:solidFill>
          <a:schemeClr val="tx2"/>
        </a:solidFill>
        <a:effectLst/>
      </p:bgPr>
    </p:bg>
    <p:spTree>
      <p:nvGrpSpPr>
        <p:cNvPr id="1" name=""/>
        <p:cNvGrpSpPr/>
        <p:nvPr/>
      </p:nvGrpSpPr>
      <p:grpSpPr>
        <a:xfrm>
          <a:off x="0" y="0"/>
          <a:ext cx="0" cy="0"/>
          <a:chOff x="0" y="0"/>
          <a:chExt cx="0" cy="0"/>
        </a:xfrm>
      </p:grpSpPr>
      <p:pic>
        <p:nvPicPr>
          <p:cNvPr id="5" name="Picture 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630547" y="2701522"/>
            <a:ext cx="2110616" cy="1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20019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with Quote">
    <p:bg>
      <p:bgPr>
        <a:solidFill>
          <a:schemeClr val="tx2"/>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752475" y="2562339"/>
            <a:ext cx="37294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658358" y="639525"/>
            <a:ext cx="6204666" cy="1446212"/>
          </a:xfrm>
        </p:spPr>
        <p:txBody>
          <a:bodyPr/>
          <a:lstStyle>
            <a:lvl1pPr marL="0" indent="0">
              <a:lnSpc>
                <a:spcPct val="95000"/>
              </a:lnSpc>
              <a:spcBef>
                <a:spcPts val="600"/>
              </a:spcBef>
              <a:buFontTx/>
              <a:buNone/>
              <a:defRPr sz="2400">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a:t>Click to edit Master text styles</a:t>
            </a:r>
          </a:p>
        </p:txBody>
      </p:sp>
      <p:cxnSp>
        <p:nvCxnSpPr>
          <p:cNvPr id="8" name="Straight Connector 7"/>
          <p:cNvCxnSpPr/>
          <p:nvPr userDrawn="1"/>
        </p:nvCxnSpPr>
        <p:spPr>
          <a:xfrm>
            <a:off x="752475" y="2562339"/>
            <a:ext cx="37294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10" name="Picture 9"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3414216"/>
            <a:ext cx="1503181" cy="977406"/>
          </a:xfrm>
          <a:prstGeom prst="rect">
            <a:avLst/>
          </a:prstGeom>
        </p:spPr>
      </p:pic>
    </p:spTree>
    <p:extLst>
      <p:ext uri="{BB962C8B-B14F-4D97-AF65-F5344CB8AC3E}">
        <p14:creationId xmlns:p14="http://schemas.microsoft.com/office/powerpoint/2010/main" val="337599529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losing with Collage">
    <p:bg>
      <p:bgPr>
        <a:solidFill>
          <a:schemeClr val="tx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 y="3818374"/>
            <a:ext cx="4210268" cy="3042745"/>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9144004" cy="3868899"/>
          </a:xfrm>
          <a:prstGeom prst="rect">
            <a:avLst/>
          </a:prstGeom>
        </p:spPr>
      </p:pic>
      <p:pic>
        <p:nvPicPr>
          <p:cNvPr id="14" name="Picture 1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54880" y="1611152"/>
            <a:ext cx="4389119" cy="2724912"/>
          </a:xfrm>
          <a:prstGeom prst="rect">
            <a:avLst/>
          </a:prstGeom>
        </p:spPr>
      </p:pic>
      <p:pic>
        <p:nvPicPr>
          <p:cNvPr id="15" name="Picture 14"/>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099033" y="4336064"/>
            <a:ext cx="5044967" cy="2521936"/>
          </a:xfrm>
          <a:prstGeom prst="rect">
            <a:avLst/>
          </a:prstGeom>
        </p:spPr>
      </p:pic>
      <p:sp>
        <p:nvSpPr>
          <p:cNvPr id="16" name="Rectangle 15"/>
          <p:cNvSpPr/>
          <p:nvPr userDrawn="1"/>
        </p:nvSpPr>
        <p:spPr bwMode="auto">
          <a:xfrm>
            <a:off x="2723103" y="1611152"/>
            <a:ext cx="3675888" cy="3675888"/>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7" name="Picture 7"/>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38631"/>
          <a:stretch/>
        </p:blipFill>
        <p:spPr bwMode="auto">
          <a:xfrm>
            <a:off x="4327515" y="2924450"/>
            <a:ext cx="2223280" cy="89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862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1">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85481"/>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6" y="2999514"/>
            <a:ext cx="6550481"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CA6BB074-C597-4D98-A845-EBC003F76048}" type="datetime1">
              <a:rPr lang="en-US" smtClean="0"/>
              <a:t>8/20/2018</a:t>
            </a:fld>
            <a:endParaRPr lang="en-US" dirty="0"/>
          </a:p>
        </p:txBody>
      </p:sp>
      <p:sp>
        <p:nvSpPr>
          <p:cNvPr id="3" name="Text Placeholder 2"/>
          <p:cNvSpPr>
            <a:spLocks noGrp="1"/>
          </p:cNvSpPr>
          <p:nvPr>
            <p:ph type="body" sz="quarter" idx="10"/>
          </p:nvPr>
        </p:nvSpPr>
        <p:spPr>
          <a:xfrm>
            <a:off x="746125" y="4045554"/>
            <a:ext cx="6478588" cy="365125"/>
          </a:xfrm>
        </p:spPr>
        <p:txBody>
          <a:bodyPr vert="horz" wrap="square" lIns="0" tIns="0" rIns="0" bIns="0" rtlCol="0" anchor="t" anchorCtr="0"/>
          <a:lstStyle>
            <a:lvl1pPr marL="0" indent="0">
              <a:spcBef>
                <a:spcPts val="0"/>
              </a:spcBef>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pic>
        <p:nvPicPr>
          <p:cNvPr id="14" name="Picture 13" descr="UCSF_sig_white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31092215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5" name="Title 34"/>
          <p:cNvSpPr>
            <a:spLocks noGrp="1"/>
          </p:cNvSpPr>
          <p:nvPr>
            <p:ph type="title" hasCustomPrompt="1"/>
          </p:nvPr>
        </p:nvSpPr>
        <p:spPr>
          <a:xfrm>
            <a:off x="648605" y="2883538"/>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3436978"/>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6045890"/>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1FCE0F3E-4129-4196-865D-FE7CC056C9C2}" type="datetime1">
              <a:rPr lang="en-US" smtClean="0"/>
              <a:t>8/20/2018</a:t>
            </a:fld>
            <a:endParaRPr lang="en-US" dirty="0"/>
          </a:p>
        </p:txBody>
      </p:sp>
      <p:sp>
        <p:nvSpPr>
          <p:cNvPr id="3" name="Text Placeholder 2"/>
          <p:cNvSpPr>
            <a:spLocks noGrp="1"/>
          </p:cNvSpPr>
          <p:nvPr>
            <p:ph type="body" sz="quarter" idx="10"/>
          </p:nvPr>
        </p:nvSpPr>
        <p:spPr>
          <a:xfrm>
            <a:off x="747713" y="4352099"/>
            <a:ext cx="6477000" cy="46037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marL="230187" indent="0">
              <a:buNone/>
              <a:defRPr lang="en-US" sz="1800" smtClean="0">
                <a:latin typeface="+mn-lt"/>
              </a:defRPr>
            </a:lvl2pPr>
            <a:lvl3pPr marL="687387" indent="0">
              <a:buNone/>
              <a:defRPr lang="en-US" sz="1800" smtClean="0">
                <a:latin typeface="+mn-lt"/>
              </a:defRPr>
            </a:lvl3pPr>
            <a:lvl4pPr marL="1143000" indent="0">
              <a:buNone/>
              <a:defRPr lang="en-US" sz="1800" smtClean="0">
                <a:latin typeface="+mn-lt"/>
              </a:defRPr>
            </a:lvl4pPr>
            <a:lvl5pPr marL="1601787" indent="0">
              <a:buNone/>
              <a:defRPr lang="en-US" sz="1800">
                <a:latin typeface="+mn-lt"/>
              </a:defRPr>
            </a:lvl5pPr>
          </a:lstStyle>
          <a:p>
            <a:pPr marL="0" lvl="0"/>
            <a:r>
              <a:rPr lang="en-US" dirty="0"/>
              <a:t>Click to edit Master text styles</a:t>
            </a:r>
          </a:p>
        </p:txBody>
      </p:sp>
      <p:pic>
        <p:nvPicPr>
          <p:cNvPr id="8" name="Picture 7"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742959"/>
            <a:ext cx="1400637" cy="910729"/>
          </a:xfrm>
          <a:prstGeom prst="rect">
            <a:avLst/>
          </a:prstGeom>
        </p:spPr>
      </p:pic>
    </p:spTree>
    <p:extLst>
      <p:ext uri="{BB962C8B-B14F-4D97-AF65-F5344CB8AC3E}">
        <p14:creationId xmlns:p14="http://schemas.microsoft.com/office/powerpoint/2010/main" val="8108470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C1003777-4F78-46D3-A460-E46AADB82020}" type="datetime1">
              <a:rPr lang="en-US" smtClean="0"/>
              <a:t>8/20/2018</a:t>
            </a:fld>
            <a:endParaRPr lang="en-US" dirty="0"/>
          </a:p>
        </p:txBody>
      </p:sp>
      <p:sp>
        <p:nvSpPr>
          <p:cNvPr id="4" name="Text Placeholder 3"/>
          <p:cNvSpPr>
            <a:spLocks noGrp="1"/>
          </p:cNvSpPr>
          <p:nvPr>
            <p:ph type="body" sz="quarter" idx="10"/>
          </p:nvPr>
        </p:nvSpPr>
        <p:spPr>
          <a:xfrm>
            <a:off x="745587" y="4046758"/>
            <a:ext cx="6451600" cy="32575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4732075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98BCAA7A-746F-43A4-9777-F3B016FAABA9}" type="datetime1">
              <a:rPr lang="en-US" smtClean="0"/>
              <a:t>8/20/2018</a:t>
            </a:fld>
            <a:endParaRPr lang="en-US" dirty="0"/>
          </a:p>
        </p:txBody>
      </p:sp>
      <p:sp>
        <p:nvSpPr>
          <p:cNvPr id="4" name="Text Placeholder 3"/>
          <p:cNvSpPr>
            <a:spLocks noGrp="1"/>
          </p:cNvSpPr>
          <p:nvPr>
            <p:ph type="body" sz="quarter" idx="10"/>
          </p:nvPr>
        </p:nvSpPr>
        <p:spPr>
          <a:xfrm>
            <a:off x="744762" y="4045137"/>
            <a:ext cx="6478043" cy="34147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marL="230187" indent="0">
              <a:buNone/>
              <a:defRPr lang="en-US" sz="1800" smtClean="0">
                <a:latin typeface="+mn-lt"/>
              </a:defRPr>
            </a:lvl2pPr>
            <a:lvl3pPr marL="687387" indent="0">
              <a:buNone/>
              <a:defRPr lang="en-US" sz="1800" smtClean="0">
                <a:latin typeface="+mn-lt"/>
              </a:defRPr>
            </a:lvl3pPr>
            <a:lvl4pPr marL="1143000" indent="0">
              <a:buNone/>
              <a:defRPr lang="en-US" sz="1800" smtClean="0">
                <a:latin typeface="+mn-lt"/>
              </a:defRPr>
            </a:lvl4pPr>
            <a:lvl5pPr marL="1601787" indent="0">
              <a:buNone/>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16322147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4">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ltGray">
          <a:xfrm>
            <a:off x="365125" y="366713"/>
            <a:ext cx="6859588" cy="5153025"/>
          </a:xfrm>
          <a:prstGeom prst="rect">
            <a:avLst/>
          </a:prstGeom>
          <a:solidFill>
            <a:schemeClr val="accent6"/>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27F07020-79D0-4504-8287-5C55B15201F9}" type="datetime1">
              <a:rPr lang="en-US" smtClean="0"/>
              <a:t>8/20/2018</a:t>
            </a:fld>
            <a:endParaRPr lang="en-US" dirty="0"/>
          </a:p>
        </p:txBody>
      </p:sp>
      <p:sp>
        <p:nvSpPr>
          <p:cNvPr id="4" name="Text Placeholder 3"/>
          <p:cNvSpPr>
            <a:spLocks noGrp="1"/>
          </p:cNvSpPr>
          <p:nvPr>
            <p:ph type="body" sz="quarter" idx="10"/>
          </p:nvPr>
        </p:nvSpPr>
        <p:spPr>
          <a:xfrm>
            <a:off x="746125" y="4044820"/>
            <a:ext cx="6478588" cy="406400"/>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395713967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5">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userDrawn="1"/>
        </p:nvSpPr>
        <p:spPr bwMode="ltGray">
          <a:xfrm>
            <a:off x="365125" y="366713"/>
            <a:ext cx="6859588" cy="5153025"/>
          </a:xfrm>
          <a:prstGeom prst="rect">
            <a:avLst/>
          </a:prstGeom>
          <a:solidFill>
            <a:schemeClr val="accent3"/>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53E8651F-9A70-4880-9847-22FF3431DBF4}" type="datetime1">
              <a:rPr lang="en-US" smtClean="0"/>
              <a:t>8/20/2018</a:t>
            </a:fld>
            <a:endParaRPr lang="en-US" dirty="0"/>
          </a:p>
        </p:txBody>
      </p:sp>
      <p:sp>
        <p:nvSpPr>
          <p:cNvPr id="4" name="Text Placeholder 3"/>
          <p:cNvSpPr>
            <a:spLocks noGrp="1"/>
          </p:cNvSpPr>
          <p:nvPr>
            <p:ph type="body" sz="quarter" idx="10"/>
          </p:nvPr>
        </p:nvSpPr>
        <p:spPr>
          <a:xfrm>
            <a:off x="744351" y="4046607"/>
            <a:ext cx="6472238" cy="434178"/>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18149240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1">
    <p:bg bwMode="ltGray">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6" y="2999514"/>
            <a:ext cx="6550481"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71127398-9253-4D38-AD96-C6A808B8AA6C}" type="datetime1">
              <a:rPr lang="en-US" smtClean="0"/>
              <a:t>8/20/2018</a:t>
            </a:fld>
            <a:endParaRPr lang="en-US" dirty="0"/>
          </a:p>
        </p:txBody>
      </p:sp>
      <p:sp>
        <p:nvSpPr>
          <p:cNvPr id="3" name="Text Placeholder 2"/>
          <p:cNvSpPr>
            <a:spLocks noGrp="1"/>
          </p:cNvSpPr>
          <p:nvPr>
            <p:ph type="body" sz="quarter" idx="10"/>
          </p:nvPr>
        </p:nvSpPr>
        <p:spPr>
          <a:xfrm>
            <a:off x="746125" y="4045554"/>
            <a:ext cx="6478588" cy="365125"/>
          </a:xfrm>
        </p:spPr>
        <p:txBody>
          <a:bodyPr vert="horz" wrap="square" lIns="0" tIns="0" rIns="0" bIns="0" rtlCol="0" anchor="t" anchorCtr="0"/>
          <a:lstStyle>
            <a:lvl1pPr marL="0" indent="0">
              <a:spcBef>
                <a:spcPts val="0"/>
              </a:spcBef>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pic>
        <p:nvPicPr>
          <p:cNvPr id="15" name="Picture 14" descr="UCSF_sig_white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199384890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with Imag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28A0092B-C50C-407E-A947-70E740481C1C}">
                <a14:useLocalDpi xmlns:a14="http://schemas.microsoft.com/office/drawing/2010/main"/>
              </a:ext>
            </a:extLst>
          </a:blip>
          <a:srcRect b="-2"/>
          <a:stretch/>
        </p:blipFill>
        <p:spPr bwMode="ltGray">
          <a:xfrm>
            <a:off x="0" y="1"/>
            <a:ext cx="9144000" cy="6858000"/>
          </a:xfrm>
          <a:prstGeom prst="rect">
            <a:avLst/>
          </a:prstGeom>
        </p:spPr>
      </p:pic>
      <p:sp>
        <p:nvSpPr>
          <p:cNvPr id="6" name="Rectangle 5"/>
          <p:cNvSpPr/>
          <p:nvPr userDrawn="1"/>
        </p:nvSpPr>
        <p:spPr bwMode="invGray">
          <a:xfrm>
            <a:off x="0" y="-1"/>
            <a:ext cx="9144000" cy="6858001"/>
          </a:xfrm>
          <a:prstGeom prst="rect">
            <a:avLst/>
          </a:prstGeom>
          <a:solidFill>
            <a:srgbClr val="000000">
              <a:alpha val="40000"/>
            </a:srgbClr>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cxnSp>
        <p:nvCxnSpPr>
          <p:cNvPr id="15" name="Straight Connector 14"/>
          <p:cNvCxnSpPr/>
          <p:nvPr userDrawn="1"/>
        </p:nvCxnSpPr>
        <p:spPr>
          <a:xfrm>
            <a:off x="365125" y="6250080"/>
            <a:ext cx="8413750" cy="0"/>
          </a:xfrm>
          <a:prstGeom prst="line">
            <a:avLst/>
          </a:prstGeom>
          <a:noFill/>
          <a:ln w="3175" cap="flat">
            <a:solidFill>
              <a:schemeClr val="bg2"/>
            </a:solidFill>
            <a:prstDash val="solid"/>
            <a:miter lim="800000"/>
            <a:headEnd/>
            <a:tailEnd/>
          </a:ln>
          <a:extLst>
            <a:ext uri="{909E8E84-426E-40DD-AFC4-6F175D3DCCD1}">
              <a14:hiddenFill xmlns:a14="http://schemas.microsoft.com/office/drawing/2010/main">
                <a:noFill/>
              </a14:hiddenFill>
            </a:ext>
          </a:extLst>
        </p:spPr>
      </p:cxnSp>
      <p:sp>
        <p:nvSpPr>
          <p:cNvPr id="20" name="Rectangle 19"/>
          <p:cNvSpPr/>
          <p:nvPr userDrawn="1"/>
        </p:nvSpPr>
        <p:spPr bwMode="invGray">
          <a:xfrm>
            <a:off x="0" y="6250080"/>
            <a:ext cx="9144000" cy="607920"/>
          </a:xfrm>
          <a:prstGeom prst="rect">
            <a:avLst/>
          </a:prstGeom>
          <a:solidFill>
            <a:schemeClr val="tx1"/>
          </a:solidFill>
          <a:ln w="19050" algn="ctr">
            <a:solidFill>
              <a:schemeClr val="tx1"/>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16"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2"/>
                </a:solidFill>
                <a:latin typeface="Arial" pitchFamily="34" charset="0"/>
                <a:cs typeface="Arial" pitchFamily="34" charset="0"/>
              </a:defRPr>
            </a:lvl1pPr>
          </a:lstStyle>
          <a:p>
            <a:fld id="{EA5F7AA7-A470-411A-BD18-8CC1EFCDE03F}" type="datetime1">
              <a:rPr lang="en-US" smtClean="0"/>
              <a:t>8/20/2018</a:t>
            </a:fld>
            <a:endParaRPr lang="en-US" dirty="0"/>
          </a:p>
        </p:txBody>
      </p:sp>
      <p:sp>
        <p:nvSpPr>
          <p:cNvPr id="17"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2"/>
                </a:solidFill>
                <a:latin typeface="Arial" pitchFamily="34" charset="0"/>
                <a:cs typeface="Arial" pitchFamily="34" charset="0"/>
              </a:defRPr>
            </a:lvl1pPr>
          </a:lstStyle>
          <a:p>
            <a:r>
              <a:rPr lang="en-US"/>
              <a:t>Presentation Title and/or Sub Brand Name Here</a:t>
            </a:r>
            <a:endParaRPr lang="en-US" dirty="0"/>
          </a:p>
        </p:txBody>
      </p:sp>
      <p:sp>
        <p:nvSpPr>
          <p:cNvPr id="18"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1">
                <a:solidFill>
                  <a:schemeClr val="bg2"/>
                </a:solidFill>
                <a:latin typeface="Arial" pitchFamily="34" charset="0"/>
                <a:cs typeface="Arial" pitchFamily="34" charset="0"/>
              </a:defRPr>
            </a:lvl1pPr>
          </a:lstStyle>
          <a:p>
            <a:fld id="{7BCC8D0D-EAEC-449D-9161-023DFF90F2E2}" type="slidenum">
              <a:rPr lang="en-US" smtClean="0"/>
              <a:pPr/>
              <a:t>‹#›</a:t>
            </a:fld>
            <a:endParaRPr lang="en-US" dirty="0"/>
          </a:p>
        </p:txBody>
      </p:sp>
      <p:grpSp>
        <p:nvGrpSpPr>
          <p:cNvPr id="7" name="Group 4"/>
          <p:cNvGrpSpPr>
            <a:grpSpLocks noChangeAspect="1"/>
          </p:cNvGrpSpPr>
          <p:nvPr/>
        </p:nvGrpSpPr>
        <p:grpSpPr bwMode="auto">
          <a:xfrm>
            <a:off x="8131175" y="6396038"/>
            <a:ext cx="650875" cy="315912"/>
            <a:chOff x="5122" y="4029"/>
            <a:chExt cx="410" cy="199"/>
          </a:xfrm>
        </p:grpSpPr>
        <p:sp>
          <p:nvSpPr>
            <p:cNvPr id="21" name="AutoShape 3"/>
            <p:cNvSpPr>
              <a:spLocks noChangeAspect="1" noChangeArrowheads="1" noTextEdit="1"/>
            </p:cNvSpPr>
            <p:nvPr userDrawn="1"/>
          </p:nvSpPr>
          <p:spPr bwMode="auto">
            <a:xfrm>
              <a:off x="5122" y="4029"/>
              <a:ext cx="410" cy="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5"/>
            <p:cNvSpPr>
              <a:spLocks/>
            </p:cNvSpPr>
            <p:nvPr userDrawn="1"/>
          </p:nvSpPr>
          <p:spPr bwMode="auto">
            <a:xfrm>
              <a:off x="5122" y="4027"/>
              <a:ext cx="408" cy="199"/>
            </a:xfrm>
            <a:custGeom>
              <a:avLst/>
              <a:gdLst>
                <a:gd name="T0" fmla="*/ 200 w 200"/>
                <a:gd name="T1" fmla="*/ 30 h 96"/>
                <a:gd name="T2" fmla="*/ 154 w 200"/>
                <a:gd name="T3" fmla="*/ 74 h 96"/>
                <a:gd name="T4" fmla="*/ 137 w 200"/>
                <a:gd name="T5" fmla="*/ 57 h 96"/>
                <a:gd name="T6" fmla="*/ 117 w 200"/>
                <a:gd name="T7" fmla="*/ 52 h 96"/>
                <a:gd name="T8" fmla="*/ 114 w 200"/>
                <a:gd name="T9" fmla="*/ 49 h 96"/>
                <a:gd name="T10" fmla="*/ 114 w 200"/>
                <a:gd name="T11" fmla="*/ 47 h 96"/>
                <a:gd name="T12" fmla="*/ 116 w 200"/>
                <a:gd name="T13" fmla="*/ 42 h 96"/>
                <a:gd name="T14" fmla="*/ 116 w 200"/>
                <a:gd name="T15" fmla="*/ 42 h 96"/>
                <a:gd name="T16" fmla="*/ 117 w 200"/>
                <a:gd name="T17" fmla="*/ 41 h 96"/>
                <a:gd name="T18" fmla="*/ 134 w 200"/>
                <a:gd name="T19" fmla="*/ 41 h 96"/>
                <a:gd name="T20" fmla="*/ 152 w 200"/>
                <a:gd name="T21" fmla="*/ 49 h 96"/>
                <a:gd name="T22" fmla="*/ 127 w 200"/>
                <a:gd name="T23" fmla="*/ 28 h 96"/>
                <a:gd name="T24" fmla="*/ 102 w 200"/>
                <a:gd name="T25" fmla="*/ 42 h 96"/>
                <a:gd name="T26" fmla="*/ 102 w 200"/>
                <a:gd name="T27" fmla="*/ 44 h 96"/>
                <a:gd name="T28" fmla="*/ 70 w 200"/>
                <a:gd name="T29" fmla="*/ 34 h 96"/>
                <a:gd name="T30" fmla="*/ 102 w 200"/>
                <a:gd name="T31" fmla="*/ 23 h 96"/>
                <a:gd name="T32" fmla="*/ 87 w 200"/>
                <a:gd name="T33" fmla="*/ 0 h 96"/>
                <a:gd name="T34" fmla="*/ 55 w 200"/>
                <a:gd name="T35" fmla="*/ 2 h 96"/>
                <a:gd name="T36" fmla="*/ 41 w 200"/>
                <a:gd name="T37" fmla="*/ 42 h 96"/>
                <a:gd name="T38" fmla="*/ 14 w 200"/>
                <a:gd name="T39" fmla="*/ 42 h 96"/>
                <a:gd name="T40" fmla="*/ 0 w 200"/>
                <a:gd name="T41" fmla="*/ 2 h 96"/>
                <a:gd name="T42" fmla="*/ 28 w 200"/>
                <a:gd name="T43" fmla="*/ 68 h 96"/>
                <a:gd name="T44" fmla="*/ 55 w 200"/>
                <a:gd name="T45" fmla="*/ 37 h 96"/>
                <a:gd name="T46" fmla="*/ 107 w 200"/>
                <a:gd name="T47" fmla="*/ 61 h 96"/>
                <a:gd name="T48" fmla="*/ 122 w 200"/>
                <a:gd name="T49" fmla="*/ 67 h 96"/>
                <a:gd name="T50" fmla="*/ 138 w 200"/>
                <a:gd name="T51" fmla="*/ 71 h 96"/>
                <a:gd name="T52" fmla="*/ 135 w 200"/>
                <a:gd name="T53" fmla="*/ 84 h 96"/>
                <a:gd name="T54" fmla="*/ 116 w 200"/>
                <a:gd name="T55" fmla="*/ 81 h 96"/>
                <a:gd name="T56" fmla="*/ 100 w 200"/>
                <a:gd name="T57" fmla="*/ 74 h 96"/>
                <a:gd name="T58" fmla="*/ 128 w 200"/>
                <a:gd name="T59" fmla="*/ 96 h 96"/>
                <a:gd name="T60" fmla="*/ 154 w 200"/>
                <a:gd name="T61" fmla="*/ 77 h 96"/>
                <a:gd name="T62" fmla="*/ 168 w 200"/>
                <a:gd name="T63" fmla="*/ 95 h 96"/>
                <a:gd name="T64" fmla="*/ 196 w 200"/>
                <a:gd name="T65" fmla="*/ 68 h 96"/>
                <a:gd name="T66" fmla="*/ 168 w 200"/>
                <a:gd name="T67" fmla="*/ 57 h 96"/>
                <a:gd name="T68" fmla="*/ 200 w 200"/>
                <a:gd name="T69" fmla="*/ 4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96">
                  <a:moveTo>
                    <a:pt x="200" y="42"/>
                  </a:moveTo>
                  <a:cubicBezTo>
                    <a:pt x="200" y="30"/>
                    <a:pt x="200" y="30"/>
                    <a:pt x="200" y="30"/>
                  </a:cubicBezTo>
                  <a:cubicBezTo>
                    <a:pt x="154" y="30"/>
                    <a:pt x="154" y="30"/>
                    <a:pt x="154" y="30"/>
                  </a:cubicBezTo>
                  <a:cubicBezTo>
                    <a:pt x="154" y="74"/>
                    <a:pt x="154" y="74"/>
                    <a:pt x="154" y="74"/>
                  </a:cubicBezTo>
                  <a:cubicBezTo>
                    <a:pt x="154" y="69"/>
                    <a:pt x="152" y="65"/>
                    <a:pt x="148" y="62"/>
                  </a:cubicBezTo>
                  <a:cubicBezTo>
                    <a:pt x="146" y="60"/>
                    <a:pt x="142" y="59"/>
                    <a:pt x="137" y="57"/>
                  </a:cubicBezTo>
                  <a:cubicBezTo>
                    <a:pt x="126" y="55"/>
                    <a:pt x="126" y="55"/>
                    <a:pt x="126" y="55"/>
                  </a:cubicBezTo>
                  <a:cubicBezTo>
                    <a:pt x="121" y="54"/>
                    <a:pt x="118" y="53"/>
                    <a:pt x="117" y="52"/>
                  </a:cubicBezTo>
                  <a:cubicBezTo>
                    <a:pt x="116" y="51"/>
                    <a:pt x="115" y="51"/>
                    <a:pt x="114" y="49"/>
                  </a:cubicBezTo>
                  <a:cubicBezTo>
                    <a:pt x="114" y="49"/>
                    <a:pt x="114" y="49"/>
                    <a:pt x="114" y="49"/>
                  </a:cubicBezTo>
                  <a:cubicBezTo>
                    <a:pt x="114" y="49"/>
                    <a:pt x="114" y="49"/>
                    <a:pt x="114" y="49"/>
                  </a:cubicBezTo>
                  <a:cubicBezTo>
                    <a:pt x="114" y="49"/>
                    <a:pt x="114" y="48"/>
                    <a:pt x="114" y="47"/>
                  </a:cubicBezTo>
                  <a:cubicBezTo>
                    <a:pt x="114" y="45"/>
                    <a:pt x="115" y="43"/>
                    <a:pt x="116" y="42"/>
                  </a:cubicBezTo>
                  <a:cubicBezTo>
                    <a:pt x="116" y="42"/>
                    <a:pt x="116" y="42"/>
                    <a:pt x="116" y="42"/>
                  </a:cubicBezTo>
                  <a:cubicBezTo>
                    <a:pt x="116" y="42"/>
                    <a:pt x="116" y="42"/>
                    <a:pt x="116" y="42"/>
                  </a:cubicBezTo>
                  <a:cubicBezTo>
                    <a:pt x="116" y="42"/>
                    <a:pt x="116" y="42"/>
                    <a:pt x="116" y="42"/>
                  </a:cubicBezTo>
                  <a:cubicBezTo>
                    <a:pt x="116" y="42"/>
                    <a:pt x="116" y="42"/>
                    <a:pt x="116" y="42"/>
                  </a:cubicBezTo>
                  <a:cubicBezTo>
                    <a:pt x="116" y="42"/>
                    <a:pt x="117" y="41"/>
                    <a:pt x="117" y="41"/>
                  </a:cubicBezTo>
                  <a:cubicBezTo>
                    <a:pt x="119" y="40"/>
                    <a:pt x="122" y="39"/>
                    <a:pt x="126" y="39"/>
                  </a:cubicBezTo>
                  <a:cubicBezTo>
                    <a:pt x="129" y="39"/>
                    <a:pt x="132" y="39"/>
                    <a:pt x="134" y="41"/>
                  </a:cubicBezTo>
                  <a:cubicBezTo>
                    <a:pt x="137" y="42"/>
                    <a:pt x="139" y="45"/>
                    <a:pt x="139" y="49"/>
                  </a:cubicBezTo>
                  <a:cubicBezTo>
                    <a:pt x="152" y="49"/>
                    <a:pt x="152" y="49"/>
                    <a:pt x="152" y="49"/>
                  </a:cubicBezTo>
                  <a:cubicBezTo>
                    <a:pt x="152" y="42"/>
                    <a:pt x="149" y="37"/>
                    <a:pt x="144" y="33"/>
                  </a:cubicBezTo>
                  <a:cubicBezTo>
                    <a:pt x="139" y="29"/>
                    <a:pt x="134" y="28"/>
                    <a:pt x="127" y="28"/>
                  </a:cubicBezTo>
                  <a:cubicBezTo>
                    <a:pt x="118" y="28"/>
                    <a:pt x="112" y="30"/>
                    <a:pt x="108" y="33"/>
                  </a:cubicBezTo>
                  <a:cubicBezTo>
                    <a:pt x="105" y="36"/>
                    <a:pt x="103" y="39"/>
                    <a:pt x="102" y="42"/>
                  </a:cubicBezTo>
                  <a:cubicBezTo>
                    <a:pt x="102" y="42"/>
                    <a:pt x="102" y="42"/>
                    <a:pt x="102" y="42"/>
                  </a:cubicBezTo>
                  <a:cubicBezTo>
                    <a:pt x="102" y="42"/>
                    <a:pt x="102" y="43"/>
                    <a:pt x="102" y="44"/>
                  </a:cubicBezTo>
                  <a:cubicBezTo>
                    <a:pt x="100" y="51"/>
                    <a:pt x="95" y="56"/>
                    <a:pt x="87" y="56"/>
                  </a:cubicBezTo>
                  <a:cubicBezTo>
                    <a:pt x="74" y="56"/>
                    <a:pt x="70" y="45"/>
                    <a:pt x="70" y="34"/>
                  </a:cubicBezTo>
                  <a:cubicBezTo>
                    <a:pt x="70" y="23"/>
                    <a:pt x="74" y="12"/>
                    <a:pt x="87" y="12"/>
                  </a:cubicBezTo>
                  <a:cubicBezTo>
                    <a:pt x="94" y="12"/>
                    <a:pt x="101" y="17"/>
                    <a:pt x="102" y="23"/>
                  </a:cubicBezTo>
                  <a:cubicBezTo>
                    <a:pt x="115" y="23"/>
                    <a:pt x="115" y="23"/>
                    <a:pt x="115" y="23"/>
                  </a:cubicBezTo>
                  <a:cubicBezTo>
                    <a:pt x="114" y="8"/>
                    <a:pt x="102" y="0"/>
                    <a:pt x="87" y="0"/>
                  </a:cubicBezTo>
                  <a:cubicBezTo>
                    <a:pt x="68" y="0"/>
                    <a:pt x="56" y="14"/>
                    <a:pt x="55" y="32"/>
                  </a:cubicBezTo>
                  <a:cubicBezTo>
                    <a:pt x="55" y="2"/>
                    <a:pt x="55" y="2"/>
                    <a:pt x="55" y="2"/>
                  </a:cubicBezTo>
                  <a:cubicBezTo>
                    <a:pt x="41" y="2"/>
                    <a:pt x="41" y="2"/>
                    <a:pt x="41" y="2"/>
                  </a:cubicBezTo>
                  <a:cubicBezTo>
                    <a:pt x="41" y="42"/>
                    <a:pt x="41" y="42"/>
                    <a:pt x="41" y="42"/>
                  </a:cubicBezTo>
                  <a:cubicBezTo>
                    <a:pt x="41" y="52"/>
                    <a:pt x="38" y="56"/>
                    <a:pt x="28" y="56"/>
                  </a:cubicBezTo>
                  <a:cubicBezTo>
                    <a:pt x="16" y="56"/>
                    <a:pt x="14" y="49"/>
                    <a:pt x="14" y="42"/>
                  </a:cubicBezTo>
                  <a:cubicBezTo>
                    <a:pt x="14" y="2"/>
                    <a:pt x="14" y="2"/>
                    <a:pt x="14" y="2"/>
                  </a:cubicBezTo>
                  <a:cubicBezTo>
                    <a:pt x="0" y="2"/>
                    <a:pt x="0" y="2"/>
                    <a:pt x="0" y="2"/>
                  </a:cubicBezTo>
                  <a:cubicBezTo>
                    <a:pt x="0" y="42"/>
                    <a:pt x="0" y="42"/>
                    <a:pt x="0" y="42"/>
                  </a:cubicBezTo>
                  <a:cubicBezTo>
                    <a:pt x="0" y="60"/>
                    <a:pt x="10" y="68"/>
                    <a:pt x="28" y="68"/>
                  </a:cubicBezTo>
                  <a:cubicBezTo>
                    <a:pt x="45" y="68"/>
                    <a:pt x="55" y="60"/>
                    <a:pt x="55" y="42"/>
                  </a:cubicBezTo>
                  <a:cubicBezTo>
                    <a:pt x="55" y="37"/>
                    <a:pt x="55" y="37"/>
                    <a:pt x="55" y="37"/>
                  </a:cubicBezTo>
                  <a:cubicBezTo>
                    <a:pt x="56" y="55"/>
                    <a:pt x="68" y="68"/>
                    <a:pt x="87" y="68"/>
                  </a:cubicBezTo>
                  <a:cubicBezTo>
                    <a:pt x="95" y="68"/>
                    <a:pt x="102" y="66"/>
                    <a:pt x="107" y="61"/>
                  </a:cubicBezTo>
                  <a:cubicBezTo>
                    <a:pt x="107" y="61"/>
                    <a:pt x="108" y="62"/>
                    <a:pt x="108" y="62"/>
                  </a:cubicBezTo>
                  <a:cubicBezTo>
                    <a:pt x="111" y="64"/>
                    <a:pt x="115" y="65"/>
                    <a:pt x="122" y="67"/>
                  </a:cubicBezTo>
                  <a:cubicBezTo>
                    <a:pt x="129" y="68"/>
                    <a:pt x="129" y="68"/>
                    <a:pt x="129" y="68"/>
                  </a:cubicBezTo>
                  <a:cubicBezTo>
                    <a:pt x="133" y="69"/>
                    <a:pt x="136" y="70"/>
                    <a:pt x="138" y="71"/>
                  </a:cubicBezTo>
                  <a:cubicBezTo>
                    <a:pt x="140" y="73"/>
                    <a:pt x="141" y="74"/>
                    <a:pt x="141" y="76"/>
                  </a:cubicBezTo>
                  <a:cubicBezTo>
                    <a:pt x="141" y="80"/>
                    <a:pt x="139" y="83"/>
                    <a:pt x="135" y="84"/>
                  </a:cubicBezTo>
                  <a:cubicBezTo>
                    <a:pt x="133" y="85"/>
                    <a:pt x="131" y="85"/>
                    <a:pt x="127" y="85"/>
                  </a:cubicBezTo>
                  <a:cubicBezTo>
                    <a:pt x="122" y="85"/>
                    <a:pt x="118" y="84"/>
                    <a:pt x="116" y="81"/>
                  </a:cubicBezTo>
                  <a:cubicBezTo>
                    <a:pt x="115" y="79"/>
                    <a:pt x="114" y="77"/>
                    <a:pt x="113" y="74"/>
                  </a:cubicBezTo>
                  <a:cubicBezTo>
                    <a:pt x="100" y="74"/>
                    <a:pt x="100" y="74"/>
                    <a:pt x="100" y="74"/>
                  </a:cubicBezTo>
                  <a:cubicBezTo>
                    <a:pt x="100" y="81"/>
                    <a:pt x="103" y="86"/>
                    <a:pt x="108" y="90"/>
                  </a:cubicBezTo>
                  <a:cubicBezTo>
                    <a:pt x="113" y="94"/>
                    <a:pt x="119" y="96"/>
                    <a:pt x="128" y="96"/>
                  </a:cubicBezTo>
                  <a:cubicBezTo>
                    <a:pt x="136" y="96"/>
                    <a:pt x="143" y="94"/>
                    <a:pt x="147" y="90"/>
                  </a:cubicBezTo>
                  <a:cubicBezTo>
                    <a:pt x="151" y="87"/>
                    <a:pt x="154" y="82"/>
                    <a:pt x="154" y="77"/>
                  </a:cubicBezTo>
                  <a:cubicBezTo>
                    <a:pt x="154" y="95"/>
                    <a:pt x="154" y="95"/>
                    <a:pt x="154" y="95"/>
                  </a:cubicBezTo>
                  <a:cubicBezTo>
                    <a:pt x="168" y="95"/>
                    <a:pt x="168" y="95"/>
                    <a:pt x="168" y="95"/>
                  </a:cubicBezTo>
                  <a:cubicBezTo>
                    <a:pt x="168" y="68"/>
                    <a:pt x="168" y="68"/>
                    <a:pt x="168" y="68"/>
                  </a:cubicBezTo>
                  <a:cubicBezTo>
                    <a:pt x="196" y="68"/>
                    <a:pt x="196" y="68"/>
                    <a:pt x="196" y="68"/>
                  </a:cubicBezTo>
                  <a:cubicBezTo>
                    <a:pt x="196" y="57"/>
                    <a:pt x="196" y="57"/>
                    <a:pt x="196" y="57"/>
                  </a:cubicBezTo>
                  <a:cubicBezTo>
                    <a:pt x="168" y="57"/>
                    <a:pt x="168" y="57"/>
                    <a:pt x="168" y="57"/>
                  </a:cubicBezTo>
                  <a:cubicBezTo>
                    <a:pt x="168" y="42"/>
                    <a:pt x="168" y="42"/>
                    <a:pt x="168" y="42"/>
                  </a:cubicBezTo>
                  <a:lnTo>
                    <a:pt x="200" y="4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5" name="Picture 41"/>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b="35957"/>
          <a:stretch/>
        </p:blipFill>
        <p:spPr bwMode="invGray">
          <a:xfrm>
            <a:off x="8131174" y="6392864"/>
            <a:ext cx="799313" cy="33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a:xfrm>
            <a:off x="346334" y="2249896"/>
            <a:ext cx="8089901" cy="1421928"/>
          </a:xfrm>
        </p:spPr>
        <p:txBody>
          <a:bodyPr vert="horz" wrap="square" lIns="91440" tIns="45720" rIns="91440" bIns="45720" rtlCol="0" anchor="b" anchorCtr="0">
            <a:spAutoFit/>
          </a:bodyPr>
          <a:lstStyle>
            <a:lvl1pPr marL="280988" indent="-280988">
              <a:lnSpc>
                <a:spcPct val="90000"/>
              </a:lnSpc>
              <a:defRPr lang="en-US" sz="4800" spc="-20" baseline="0" dirty="0">
                <a:solidFill>
                  <a:schemeClr val="bg2"/>
                </a:solidFill>
              </a:defRPr>
            </a:lvl1pPr>
          </a:lstStyle>
          <a:p>
            <a:pPr lvl="0"/>
            <a:r>
              <a:rPr lang="en-US" dirty="0"/>
              <a:t>“Lorem ipsum dolor site </a:t>
            </a:r>
            <a:r>
              <a:rPr lang="en-US" dirty="0" err="1"/>
              <a:t>amet</a:t>
            </a:r>
            <a:r>
              <a:rPr lang="en-US" dirty="0"/>
              <a:t>, </a:t>
            </a:r>
            <a:r>
              <a:rPr lang="en-US" dirty="0" err="1"/>
              <a:t>consectetur</a:t>
            </a:r>
            <a:r>
              <a:rPr lang="en-US" dirty="0"/>
              <a:t> </a:t>
            </a:r>
            <a:r>
              <a:rPr lang="en-US" dirty="0" err="1"/>
              <a:t>adi</a:t>
            </a:r>
            <a:r>
              <a:rPr lang="en-US" dirty="0"/>
              <a:t> </a:t>
            </a:r>
            <a:r>
              <a:rPr lang="en-US" dirty="0" err="1"/>
              <a:t>isicing</a:t>
            </a:r>
            <a:r>
              <a:rPr lang="en-US" dirty="0"/>
              <a:t> </a:t>
            </a:r>
            <a:r>
              <a:rPr lang="en-US" dirty="0" err="1"/>
              <a:t>elit</a:t>
            </a:r>
            <a:r>
              <a:rPr lang="en-US" dirty="0"/>
              <a:t>.”</a:t>
            </a:r>
          </a:p>
        </p:txBody>
      </p:sp>
      <p:sp>
        <p:nvSpPr>
          <p:cNvPr id="3" name="Content Placeholder 2"/>
          <p:cNvSpPr>
            <a:spLocks noGrp="1"/>
          </p:cNvSpPr>
          <p:nvPr>
            <p:ph idx="1" hasCustomPrompt="1"/>
          </p:nvPr>
        </p:nvSpPr>
        <p:spPr>
          <a:xfrm>
            <a:off x="645331" y="4083341"/>
            <a:ext cx="8325548" cy="721900"/>
          </a:xfrm>
        </p:spPr>
        <p:txBody>
          <a:bodyPr vert="horz" wrap="square" lIns="91440" tIns="45720" rIns="91440" bIns="45720" rtlCol="0">
            <a:noAutofit/>
          </a:bodyPr>
          <a:lstStyle>
            <a:lvl1pPr marL="0" indent="0">
              <a:spcBef>
                <a:spcPts val="300"/>
              </a:spcBef>
              <a:buNone/>
              <a:defRPr lang="en-US" sz="1600" baseline="0" dirty="0" smtClean="0">
                <a:solidFill>
                  <a:schemeClr val="bg2"/>
                </a:solidFill>
              </a:defRPr>
            </a:lvl1pPr>
            <a:lvl2pPr marL="230187" indent="0">
              <a:buNone/>
              <a:defRPr lang="en-US" dirty="0" smtClean="0"/>
            </a:lvl2pPr>
            <a:lvl3pPr marL="515937" indent="0">
              <a:buNone/>
              <a:defRPr lang="en-US" dirty="0" smtClean="0"/>
            </a:lvl3pPr>
            <a:lvl4pPr marL="800100" indent="0">
              <a:buNone/>
              <a:defRPr lang="en-US" dirty="0" smtClean="0"/>
            </a:lvl4pPr>
            <a:lvl5pPr marL="1085850" indent="0">
              <a:buNone/>
              <a:defRPr lang="en-US" dirty="0"/>
            </a:lvl5pPr>
          </a:lstStyle>
          <a:p>
            <a:pPr lvl="0"/>
            <a:r>
              <a:rPr lang="en-US" dirty="0"/>
              <a:t>Author’s Name Here</a:t>
            </a:r>
          </a:p>
          <a:p>
            <a:pPr lvl="0"/>
            <a:r>
              <a:rPr lang="en-US" dirty="0"/>
              <a:t>Position Title Here</a:t>
            </a:r>
          </a:p>
        </p:txBody>
      </p:sp>
    </p:spTree>
    <p:extLst>
      <p:ext uri="{BB962C8B-B14F-4D97-AF65-F5344CB8AC3E}">
        <p14:creationId xmlns:p14="http://schemas.microsoft.com/office/powerpoint/2010/main" val="40616616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on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6334" y="543207"/>
            <a:ext cx="8089901" cy="4081117"/>
          </a:xfrm>
        </p:spPr>
        <p:txBody>
          <a:bodyPr vert="horz" wrap="square" lIns="91440" tIns="45720" rIns="91440" bIns="45720" rtlCol="0" anchor="b" anchorCtr="0">
            <a:spAutoFit/>
          </a:bodyPr>
          <a:lstStyle>
            <a:lvl1pPr marL="280988" indent="-280988">
              <a:lnSpc>
                <a:spcPct val="90000"/>
              </a:lnSpc>
              <a:defRPr lang="en-US" sz="4800" spc="-20" baseline="0" dirty="0"/>
            </a:lvl1pPr>
          </a:lstStyle>
          <a:p>
            <a:pPr lvl="0"/>
            <a:r>
              <a:rPr lang="en-US" dirty="0"/>
              <a:t>“</a:t>
            </a:r>
            <a:r>
              <a:rPr lang="en-US" dirty="0" err="1"/>
              <a:t>Lorem</a:t>
            </a:r>
            <a:r>
              <a:rPr lang="en-US" dirty="0"/>
              <a:t> </a:t>
            </a:r>
            <a:r>
              <a:rPr lang="en-US" dirty="0" err="1"/>
              <a:t>ipsum</a:t>
            </a:r>
            <a:r>
              <a:rPr lang="en-US" dirty="0"/>
              <a:t> dolor site </a:t>
            </a:r>
            <a:r>
              <a:rPr lang="en-US" dirty="0" err="1"/>
              <a:t>amet</a:t>
            </a:r>
            <a:r>
              <a:rPr lang="en-US" dirty="0"/>
              <a:t>, </a:t>
            </a:r>
            <a:r>
              <a:rPr lang="en-US" dirty="0" err="1"/>
              <a:t>consectetur</a:t>
            </a:r>
            <a:r>
              <a:rPr lang="en-US" dirty="0"/>
              <a:t> </a:t>
            </a:r>
            <a:r>
              <a:rPr lang="en-US" dirty="0" err="1"/>
              <a:t>adi</a:t>
            </a:r>
            <a:r>
              <a:rPr lang="en-US" dirty="0"/>
              <a:t> </a:t>
            </a:r>
            <a:r>
              <a:rPr lang="en-US" dirty="0" err="1"/>
              <a:t>isicing</a:t>
            </a:r>
            <a:r>
              <a:rPr lang="en-US" dirty="0"/>
              <a:t> </a:t>
            </a:r>
            <a:r>
              <a:rPr lang="en-US" dirty="0" err="1"/>
              <a:t>elit</a:t>
            </a:r>
            <a:r>
              <a:rPr lang="en-US" dirty="0"/>
              <a:t>, </a:t>
            </a:r>
            <a:r>
              <a:rPr lang="en-US" dirty="0" err="1"/>
              <a:t>sedo</a:t>
            </a:r>
            <a:r>
              <a:rPr lang="en-US" dirty="0"/>
              <a:t>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labotre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et </a:t>
            </a:r>
            <a:r>
              <a:rPr lang="en-US" dirty="0" err="1"/>
              <a:t>venium</a:t>
            </a:r>
            <a:r>
              <a:rPr lang="en-US" dirty="0"/>
              <a:t>, </a:t>
            </a:r>
            <a:r>
              <a:rPr lang="en-US" dirty="0" err="1"/>
              <a:t>quis</a:t>
            </a:r>
            <a:r>
              <a:rPr lang="en-US" dirty="0"/>
              <a:t> </a:t>
            </a:r>
            <a:r>
              <a:rPr lang="en-US" dirty="0" err="1"/>
              <a:t>nostrud</a:t>
            </a:r>
            <a:r>
              <a:rPr lang="en-US" dirty="0"/>
              <a:t> </a:t>
            </a:r>
            <a:r>
              <a:rPr lang="en-US" dirty="0" err="1"/>
              <a:t>elit</a:t>
            </a:r>
            <a:r>
              <a:rPr lang="en-US" dirty="0"/>
              <a:t>.”</a:t>
            </a:r>
          </a:p>
        </p:txBody>
      </p:sp>
      <p:sp>
        <p:nvSpPr>
          <p:cNvPr id="3" name="Content Placeholder 2"/>
          <p:cNvSpPr>
            <a:spLocks noGrp="1"/>
          </p:cNvSpPr>
          <p:nvPr>
            <p:ph idx="1" hasCustomPrompt="1"/>
          </p:nvPr>
        </p:nvSpPr>
        <p:spPr>
          <a:xfrm>
            <a:off x="645331" y="4921541"/>
            <a:ext cx="8325548" cy="721900"/>
          </a:xfrm>
        </p:spPr>
        <p:txBody>
          <a:bodyPr vert="horz" wrap="square" lIns="91440" tIns="45720" rIns="91440" bIns="45720" rtlCol="0">
            <a:noAutofit/>
          </a:bodyPr>
          <a:lstStyle>
            <a:lvl1pPr marL="0" indent="0">
              <a:spcBef>
                <a:spcPts val="300"/>
              </a:spcBef>
              <a:buNone/>
              <a:defRPr lang="en-US" sz="1600" baseline="0" dirty="0" smtClean="0"/>
            </a:lvl1pPr>
            <a:lvl2pPr marL="230187" indent="0">
              <a:buNone/>
              <a:defRPr lang="en-US" dirty="0" smtClean="0"/>
            </a:lvl2pPr>
            <a:lvl3pPr marL="515937" indent="0">
              <a:buNone/>
              <a:defRPr lang="en-US" dirty="0" smtClean="0"/>
            </a:lvl3pPr>
            <a:lvl4pPr marL="800100" indent="0">
              <a:buNone/>
              <a:defRPr lang="en-US" dirty="0" smtClean="0"/>
            </a:lvl4pPr>
            <a:lvl5pPr marL="1085850" indent="0">
              <a:buNone/>
              <a:defRPr lang="en-US" dirty="0"/>
            </a:lvl5pPr>
          </a:lstStyle>
          <a:p>
            <a:pPr lvl="0"/>
            <a:r>
              <a:rPr lang="en-US" dirty="0"/>
              <a:t>Author’s Name Here</a:t>
            </a:r>
          </a:p>
          <a:p>
            <a:pPr lvl="0"/>
            <a:r>
              <a:rPr lang="en-US" dirty="0"/>
              <a:t>Position Title Here</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6CD6986-956C-47C7-BC16-0D36D6B4D84D}"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221870235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3732" y="438912"/>
            <a:ext cx="8089901"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661375" y="1563752"/>
            <a:ext cx="8325548" cy="4011502"/>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82778632-36B5-44AE-8C73-DB66EF3E04E8}"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98866822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 and Content w/Subhea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125" y="438912"/>
            <a:ext cx="8413749" cy="563231"/>
          </a:xfrm>
        </p:spPr>
        <p:txBody>
          <a:bodyPr vert="horz" wrap="square" lIns="91440" tIns="45720" rIns="91440" bIns="45720" rtlCol="0" anchor="t" anchorCtr="0">
            <a:spAutoFit/>
          </a:bodyPr>
          <a:lstStyle>
            <a:lvl1pPr>
              <a:defRPr lang="en-US" dirty="0"/>
            </a:lvl1pPr>
          </a:lstStyle>
          <a:p>
            <a:pPr lvl="0"/>
            <a:r>
              <a:rPr lang="en-US" dirty="0"/>
              <a:t>Slide Title Here</a:t>
            </a:r>
          </a:p>
        </p:txBody>
      </p:sp>
      <p:sp>
        <p:nvSpPr>
          <p:cNvPr id="3" name="Content Placeholder 2"/>
          <p:cNvSpPr>
            <a:spLocks noGrp="1"/>
          </p:cNvSpPr>
          <p:nvPr>
            <p:ph idx="1" hasCustomPrompt="1"/>
          </p:nvPr>
        </p:nvSpPr>
        <p:spPr>
          <a:xfrm>
            <a:off x="365125" y="1127342"/>
            <a:ext cx="8413750" cy="4905952"/>
          </a:xfrm>
        </p:spPr>
        <p:txBody>
          <a:bodyPr vert="horz" wrap="square" lIns="91440" tIns="45720" rIns="91440" bIns="45720" rtlCol="0">
            <a:noAutofit/>
          </a:bodyPr>
          <a:lstStyle>
            <a:lvl1pPr>
              <a:lnSpc>
                <a:spcPct val="110000"/>
              </a:lnSpc>
              <a:defRPr lang="en-US" sz="2400" dirty="0" smtClean="0"/>
            </a:lvl1pPr>
            <a:lvl2pPr>
              <a:lnSpc>
                <a:spcPct val="110000"/>
              </a:lnSpc>
              <a:defRPr lang="en-US" dirty="0" smtClean="0"/>
            </a:lvl2pPr>
            <a:lvl3pPr>
              <a:lnSpc>
                <a:spcPct val="110000"/>
              </a:lnSpc>
              <a:defRPr lang="en-US" dirty="0" smtClean="0"/>
            </a:lvl3pPr>
            <a:lvl4pPr>
              <a:lnSpc>
                <a:spcPct val="110000"/>
              </a:lnSpc>
              <a:defRPr lang="en-US" dirty="0" smtClean="0"/>
            </a:lvl4pPr>
            <a:lvl5pPr>
              <a:lnSpc>
                <a:spcPct val="110000"/>
              </a:lnSpc>
              <a:defRPr lang="en-US" dirty="0"/>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5FD831D8-303E-40F4-A785-275913656087}" type="datetime1">
              <a:rPr lang="en-US" smtClean="0"/>
              <a:t>8/20/2018</a:t>
            </a:fld>
            <a:endParaRPr lang="en-US" dirty="0"/>
          </a:p>
        </p:txBody>
      </p:sp>
      <p:sp>
        <p:nvSpPr>
          <p:cNvPr id="9"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0"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13924145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 and 2-Column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368" y="438912"/>
            <a:ext cx="8080375" cy="575094"/>
          </a:xfrm>
        </p:spPr>
        <p:txBody>
          <a:bodyPr vert="horz" wrap="square" lIns="91440" tIns="45720" rIns="91440" bIns="45720" rtlCol="0" anchor="t" anchorCtr="0">
            <a:spAutoFit/>
          </a:bodyPr>
          <a:lstStyle>
            <a:lvl1pPr>
              <a:defRPr lang="en-US" dirty="0"/>
            </a:lvl1pPr>
          </a:lstStyle>
          <a:p>
            <a:pPr marL="0" lvl="0"/>
            <a:r>
              <a:rPr lang="en-US" dirty="0"/>
              <a:t>Slide Title Here</a:t>
            </a:r>
          </a:p>
        </p:txBody>
      </p:sp>
      <p:sp>
        <p:nvSpPr>
          <p:cNvPr id="3" name="Content Placeholder 2"/>
          <p:cNvSpPr>
            <a:spLocks noGrp="1"/>
          </p:cNvSpPr>
          <p:nvPr>
            <p:ph idx="1" hasCustomPrompt="1"/>
          </p:nvPr>
        </p:nvSpPr>
        <p:spPr>
          <a:xfrm>
            <a:off x="661464" y="1562634"/>
            <a:ext cx="3989387" cy="3978016"/>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0" hasCustomPrompt="1"/>
          </p:nvPr>
        </p:nvSpPr>
        <p:spPr>
          <a:xfrm>
            <a:off x="641062" y="1013951"/>
            <a:ext cx="8077645" cy="383182"/>
          </a:xfrm>
        </p:spPr>
        <p:txBody>
          <a:bodyPr vert="horz" wrap="square" lIns="91440" tIns="45720" rIns="91440" bIns="45720" rtlCol="0" anchor="t">
            <a:noAutofit/>
          </a:bodyPr>
          <a:lstStyle>
            <a:lvl1pPr>
              <a:defRPr lang="en-US" dirty="0" smtClean="0"/>
            </a:lvl1pPr>
          </a:lstStyle>
          <a:p>
            <a:pPr marL="0" lvl="0" indent="0">
              <a:buNone/>
            </a:pPr>
            <a:r>
              <a:rPr lang="en-US" dirty="0"/>
              <a:t>Subhead</a:t>
            </a:r>
          </a:p>
        </p:txBody>
      </p:sp>
      <p:sp>
        <p:nvSpPr>
          <p:cNvPr id="9" name="Content Placeholder 2"/>
          <p:cNvSpPr>
            <a:spLocks noGrp="1"/>
          </p:cNvSpPr>
          <p:nvPr>
            <p:ph idx="11" hasCustomPrompt="1"/>
          </p:nvPr>
        </p:nvSpPr>
        <p:spPr>
          <a:xfrm>
            <a:off x="4882627" y="1556703"/>
            <a:ext cx="4013199" cy="3978016"/>
          </a:xfrm>
        </p:spPr>
        <p:txBody>
          <a:bodyPr vert="horz" wrap="square"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F43FD200-0CD5-4DF9-BE2D-B8C38C620325}" type="datetime1">
              <a:rPr lang="en-US" smtClean="0"/>
              <a:t>8/20/2018</a:t>
            </a:fld>
            <a:endParaRPr lang="en-US" dirty="0"/>
          </a:p>
        </p:txBody>
      </p:sp>
      <p:sp>
        <p:nvSpPr>
          <p:cNvPr id="11"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2"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37999816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 and Subhead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8368" y="438912"/>
            <a:ext cx="8080375" cy="575094"/>
          </a:xfrm>
        </p:spPr>
        <p:txBody>
          <a:bodyPr vert="horz" wrap="square" lIns="91440" tIns="45720" rIns="91440" bIns="45720" rtlCol="0" anchor="t" anchorCtr="0">
            <a:spAutoFit/>
          </a:bodyPr>
          <a:lstStyle>
            <a:lvl1pPr>
              <a:defRPr lang="en-US" dirty="0"/>
            </a:lvl1pPr>
          </a:lstStyle>
          <a:p>
            <a:pPr marL="0" lvl="0"/>
            <a:r>
              <a:rPr lang="en-US" dirty="0"/>
              <a:t>Slide Title Here</a:t>
            </a:r>
          </a:p>
        </p:txBody>
      </p:sp>
      <p:sp>
        <p:nvSpPr>
          <p:cNvPr id="3" name="Text Placeholder 2"/>
          <p:cNvSpPr>
            <a:spLocks noGrp="1"/>
          </p:cNvSpPr>
          <p:nvPr>
            <p:ph type="body" idx="10" hasCustomPrompt="1"/>
          </p:nvPr>
        </p:nvSpPr>
        <p:spPr>
          <a:xfrm>
            <a:off x="640321" y="1011992"/>
            <a:ext cx="8077645" cy="383182"/>
          </a:xfrm>
        </p:spPr>
        <p:txBody>
          <a:bodyPr vert="horz" wrap="square" lIns="91440" tIns="45720" rIns="91440" bIns="45720" rtlCol="0" anchor="t">
            <a:noAutofit/>
          </a:bodyPr>
          <a:lstStyle>
            <a:lvl1pPr marL="168275" indent="-168275">
              <a:buNone/>
              <a:defRPr lang="en-US" dirty="0" smtClean="0"/>
            </a:lvl1pPr>
          </a:lstStyle>
          <a:p>
            <a:pPr marL="0" lvl="0" indent="0"/>
            <a:r>
              <a:rPr lang="en-US" dirty="0"/>
              <a:t>Subhead</a:t>
            </a:r>
          </a:p>
        </p:txBody>
      </p:sp>
      <p:sp>
        <p:nvSpPr>
          <p:cNvPr id="7"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EAACA3CC-6434-4D26-9FCA-ADFC6BFCCC74}" type="datetime1">
              <a:rPr lang="en-US" smtClean="0"/>
              <a:t>8/20/2018</a:t>
            </a:fld>
            <a:endParaRPr lang="en-US" dirty="0"/>
          </a:p>
        </p:txBody>
      </p:sp>
      <p:sp>
        <p:nvSpPr>
          <p:cNvPr id="8"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9"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42658147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83C3EF05-A7AE-4544-8A40-905DE50E4CF1}" type="datetime1">
              <a:rPr lang="en-US" smtClean="0"/>
              <a:t>8/20/2018</a:t>
            </a:fld>
            <a:endParaRPr lang="en-US" dirty="0"/>
          </a:p>
        </p:txBody>
      </p:sp>
      <p:sp>
        <p:nvSpPr>
          <p:cNvPr id="6"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7"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42918405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0" y="-1"/>
            <a:ext cx="9144000" cy="6251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AB549CC-8C32-408C-A9B0-905860D7BD9F}" type="datetime1">
              <a:rPr lang="en-US" smtClean="0"/>
              <a:t>8/20/2018</a:t>
            </a:fld>
            <a:endParaRPr lang="en-US" dirty="0"/>
          </a:p>
        </p:txBody>
      </p:sp>
      <p:sp>
        <p:nvSpPr>
          <p:cNvPr id="8"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9"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spTree>
    <p:extLst>
      <p:ext uri="{BB962C8B-B14F-4D97-AF65-F5344CB8AC3E}">
        <p14:creationId xmlns:p14="http://schemas.microsoft.com/office/powerpoint/2010/main" val="387689253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with Single Imag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03281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Closing with Logo">
    <p:bg>
      <p:bgPr>
        <a:solidFill>
          <a:schemeClr val="tx2"/>
        </a:solidFill>
        <a:effectLst/>
      </p:bgPr>
    </p:bg>
    <p:spTree>
      <p:nvGrpSpPr>
        <p:cNvPr id="1" name=""/>
        <p:cNvGrpSpPr/>
        <p:nvPr/>
      </p:nvGrpSpPr>
      <p:grpSpPr>
        <a:xfrm>
          <a:off x="0" y="0"/>
          <a:ext cx="0" cy="0"/>
          <a:chOff x="0" y="0"/>
          <a:chExt cx="0" cy="0"/>
        </a:xfrm>
      </p:grpSpPr>
      <p:pic>
        <p:nvPicPr>
          <p:cNvPr id="5" name="Picture 4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630547" y="2701522"/>
            <a:ext cx="2110616" cy="137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826655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nternal Cobranding with Imag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6" y="2999514"/>
            <a:ext cx="6550481"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8746D140-E0D7-44CB-AC47-D5A9725D7E7E}" type="datetime1">
              <a:rPr lang="en-US" smtClean="0"/>
              <a:t>8/20/2018</a:t>
            </a:fld>
            <a:endParaRPr lang="en-US" dirty="0"/>
          </a:p>
        </p:txBody>
      </p:sp>
      <p:sp>
        <p:nvSpPr>
          <p:cNvPr id="3" name="Text Placeholder 2"/>
          <p:cNvSpPr>
            <a:spLocks noGrp="1"/>
          </p:cNvSpPr>
          <p:nvPr>
            <p:ph type="body" sz="quarter" idx="10"/>
          </p:nvPr>
        </p:nvSpPr>
        <p:spPr>
          <a:xfrm>
            <a:off x="746125" y="4045554"/>
            <a:ext cx="6478588" cy="365125"/>
          </a:xfrm>
        </p:spPr>
        <p:txBody>
          <a:bodyPr vert="horz" wrap="square" lIns="0" tIns="0" rIns="0" bIns="0" rtlCol="0" anchor="t" anchorCtr="0"/>
          <a:lstStyle>
            <a:lvl1pPr marL="0" indent="0">
              <a:spcBef>
                <a:spcPts val="0"/>
              </a:spcBef>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sp>
        <p:nvSpPr>
          <p:cNvPr id="12" name="TextBox 11"/>
          <p:cNvSpPr txBox="1"/>
          <p:nvPr userDrawn="1"/>
        </p:nvSpPr>
        <p:spPr bwMode="auto">
          <a:xfrm>
            <a:off x="3785492" y="756610"/>
            <a:ext cx="1345153" cy="415498"/>
          </a:xfrm>
          <a:prstGeom prst="rect">
            <a:avLst/>
          </a:prstGeom>
          <a:noFill/>
          <a:ln w="19050" algn="ctr">
            <a:noFill/>
            <a:miter lim="800000"/>
            <a:headEnd/>
            <a:tailEnd/>
          </a:ln>
        </p:spPr>
        <p:txBody>
          <a:bodyPr wrap="square" lIns="0" tIns="0" rIns="0" bIns="0" rtlCol="0">
            <a:spAutoFit/>
          </a:bodyPr>
          <a:lstStyle/>
          <a:p>
            <a:r>
              <a:rPr lang="en-US" sz="900" dirty="0">
                <a:solidFill>
                  <a:schemeClr val="bg1"/>
                </a:solidFill>
                <a:latin typeface="+mj-lt"/>
              </a:rPr>
              <a:t>UCSF Helen Diller Family</a:t>
            </a:r>
          </a:p>
          <a:p>
            <a:r>
              <a:rPr lang="en-US" sz="900" dirty="0">
                <a:solidFill>
                  <a:schemeClr val="bg1"/>
                </a:solidFill>
                <a:latin typeface="+mj-lt"/>
              </a:rPr>
              <a:t>Comprehensive </a:t>
            </a:r>
            <a:br>
              <a:rPr lang="en-US" sz="900" dirty="0">
                <a:solidFill>
                  <a:schemeClr val="bg1"/>
                </a:solidFill>
                <a:latin typeface="+mj-lt"/>
              </a:rPr>
            </a:br>
            <a:r>
              <a:rPr lang="en-US" sz="900" dirty="0">
                <a:solidFill>
                  <a:schemeClr val="bg1"/>
                </a:solidFill>
                <a:latin typeface="+mj-lt"/>
              </a:rPr>
              <a:t>Cancer Center</a:t>
            </a:r>
          </a:p>
        </p:txBody>
      </p:sp>
      <p:cxnSp>
        <p:nvCxnSpPr>
          <p:cNvPr id="14" name="Straight Connector 13"/>
          <p:cNvCxnSpPr/>
          <p:nvPr userDrawn="1"/>
        </p:nvCxnSpPr>
        <p:spPr>
          <a:xfrm>
            <a:off x="5140073" y="734837"/>
            <a:ext cx="0" cy="41148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userDrawn="1"/>
        </p:nvSpPr>
        <p:spPr bwMode="auto">
          <a:xfrm>
            <a:off x="5297863" y="756610"/>
            <a:ext cx="765029" cy="276999"/>
          </a:xfrm>
          <a:prstGeom prst="rect">
            <a:avLst/>
          </a:prstGeom>
          <a:noFill/>
          <a:ln w="19050" algn="ctr">
            <a:noFill/>
            <a:miter lim="800000"/>
            <a:headEnd/>
            <a:tailEnd/>
          </a:ln>
        </p:spPr>
        <p:txBody>
          <a:bodyPr wrap="square" lIns="0" tIns="0" rIns="0" bIns="0" rtlCol="0">
            <a:spAutoFit/>
          </a:bodyPr>
          <a:lstStyle/>
          <a:p>
            <a:r>
              <a:rPr lang="en-US" sz="900" dirty="0">
                <a:solidFill>
                  <a:schemeClr val="bg1"/>
                </a:solidFill>
                <a:latin typeface="+mj-lt"/>
              </a:rPr>
              <a:t>UCSF School</a:t>
            </a:r>
            <a:br>
              <a:rPr lang="en-US" sz="900" dirty="0">
                <a:solidFill>
                  <a:schemeClr val="bg1"/>
                </a:solidFill>
                <a:latin typeface="+mj-lt"/>
              </a:rPr>
            </a:br>
            <a:r>
              <a:rPr lang="en-US" sz="900" dirty="0">
                <a:solidFill>
                  <a:schemeClr val="bg1"/>
                </a:solidFill>
                <a:latin typeface="+mj-lt"/>
              </a:rPr>
              <a:t>of Medicine</a:t>
            </a:r>
          </a:p>
        </p:txBody>
      </p:sp>
      <p:cxnSp>
        <p:nvCxnSpPr>
          <p:cNvPr id="16" name="Straight Connector 15"/>
          <p:cNvCxnSpPr/>
          <p:nvPr userDrawn="1"/>
        </p:nvCxnSpPr>
        <p:spPr>
          <a:xfrm>
            <a:off x="6062893" y="734837"/>
            <a:ext cx="0" cy="411480"/>
          </a:xfrm>
          <a:prstGeom prst="line">
            <a:avLst/>
          </a:prstGeom>
          <a:ln w="635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userDrawn="1"/>
        </p:nvSpPr>
        <p:spPr bwMode="auto">
          <a:xfrm>
            <a:off x="6221297" y="756610"/>
            <a:ext cx="975995" cy="276999"/>
          </a:xfrm>
          <a:prstGeom prst="rect">
            <a:avLst/>
          </a:prstGeom>
          <a:noFill/>
          <a:ln w="19050" algn="ctr">
            <a:noFill/>
            <a:miter lim="800000"/>
            <a:headEnd/>
            <a:tailEnd/>
          </a:ln>
        </p:spPr>
        <p:txBody>
          <a:bodyPr wrap="square" lIns="0" tIns="0" rIns="0" bIns="0" rtlCol="0">
            <a:spAutoFit/>
          </a:bodyPr>
          <a:lstStyle/>
          <a:p>
            <a:r>
              <a:rPr lang="en-US" sz="900" dirty="0">
                <a:solidFill>
                  <a:schemeClr val="bg1"/>
                </a:solidFill>
                <a:latin typeface="+mj-lt"/>
              </a:rPr>
              <a:t>AIDS Research</a:t>
            </a:r>
            <a:r>
              <a:rPr lang="en-US" sz="900" baseline="0" dirty="0">
                <a:solidFill>
                  <a:schemeClr val="bg1"/>
                </a:solidFill>
                <a:latin typeface="+mj-lt"/>
              </a:rPr>
              <a:t> Institute at UCSF</a:t>
            </a:r>
            <a:endParaRPr lang="en-US" sz="900" dirty="0">
              <a:solidFill>
                <a:schemeClr val="bg1"/>
              </a:solidFill>
              <a:latin typeface="+mj-lt"/>
            </a:endParaRPr>
          </a:p>
        </p:txBody>
      </p:sp>
      <p:pic>
        <p:nvPicPr>
          <p:cNvPr id="19" name="Picture 18"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423796880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losing with Quote">
    <p:bg>
      <p:bgPr>
        <a:solidFill>
          <a:schemeClr val="tx2"/>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752475" y="2562339"/>
            <a:ext cx="37294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0"/>
          </p:nvPr>
        </p:nvSpPr>
        <p:spPr>
          <a:xfrm>
            <a:off x="658358" y="639525"/>
            <a:ext cx="6204666" cy="1446212"/>
          </a:xfrm>
        </p:spPr>
        <p:txBody>
          <a:bodyPr/>
          <a:lstStyle>
            <a:lvl1pPr marL="0" indent="0">
              <a:lnSpc>
                <a:spcPct val="95000"/>
              </a:lnSpc>
              <a:spcBef>
                <a:spcPts val="600"/>
              </a:spcBef>
              <a:buFontTx/>
              <a:buNone/>
              <a:defRPr sz="2400">
                <a:solidFill>
                  <a:schemeClr val="bg2"/>
                </a:solidFill>
                <a:latin typeface="+mn-lt"/>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r>
              <a:rPr lang="en-US"/>
              <a:t>Click to edit Master text styles</a:t>
            </a:r>
          </a:p>
        </p:txBody>
      </p:sp>
      <p:cxnSp>
        <p:nvCxnSpPr>
          <p:cNvPr id="8" name="Straight Connector 7"/>
          <p:cNvCxnSpPr/>
          <p:nvPr userDrawn="1"/>
        </p:nvCxnSpPr>
        <p:spPr>
          <a:xfrm>
            <a:off x="752475" y="2562339"/>
            <a:ext cx="37294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pic>
        <p:nvPicPr>
          <p:cNvPr id="6" name="Picture 5" descr="UCSF_sig_white_RGB.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932" y="3414216"/>
            <a:ext cx="1503181" cy="977406"/>
          </a:xfrm>
          <a:prstGeom prst="rect">
            <a:avLst/>
          </a:prstGeom>
        </p:spPr>
      </p:pic>
    </p:spTree>
    <p:extLst>
      <p:ext uri="{BB962C8B-B14F-4D97-AF65-F5344CB8AC3E}">
        <p14:creationId xmlns:p14="http://schemas.microsoft.com/office/powerpoint/2010/main" val="114180077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losing with Collage">
    <p:bg>
      <p:bgPr>
        <a:solidFill>
          <a:schemeClr val="tx2"/>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5" y="3818374"/>
            <a:ext cx="4210268" cy="3042745"/>
          </a:xfrm>
          <a:prstGeom prst="rect">
            <a:avLst/>
          </a:prstGeom>
        </p:spPr>
      </p:pic>
      <p:pic>
        <p:nvPicPr>
          <p:cNvPr id="19" name="Picture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 y="0"/>
            <a:ext cx="9144004" cy="3868899"/>
          </a:xfrm>
          <a:prstGeom prst="rect">
            <a:avLst/>
          </a:prstGeom>
        </p:spPr>
      </p:pic>
      <p:pic>
        <p:nvPicPr>
          <p:cNvPr id="20" name="Picture 19"/>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4754880" y="1611152"/>
            <a:ext cx="4389119" cy="2724912"/>
          </a:xfrm>
          <a:prstGeom prst="rect">
            <a:avLst/>
          </a:prstGeom>
        </p:spPr>
      </p:pic>
      <p:pic>
        <p:nvPicPr>
          <p:cNvPr id="21" name="Picture 20"/>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099033" y="4336064"/>
            <a:ext cx="5044967" cy="2521936"/>
          </a:xfrm>
          <a:prstGeom prst="rect">
            <a:avLst/>
          </a:prstGeom>
        </p:spPr>
      </p:pic>
      <p:sp>
        <p:nvSpPr>
          <p:cNvPr id="22" name="Rectangle 21"/>
          <p:cNvSpPr/>
          <p:nvPr userDrawn="1"/>
        </p:nvSpPr>
        <p:spPr bwMode="auto">
          <a:xfrm>
            <a:off x="2723103" y="1611152"/>
            <a:ext cx="3675888" cy="3675888"/>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23" name="Picture 7"/>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38631"/>
          <a:stretch/>
        </p:blipFill>
        <p:spPr bwMode="auto">
          <a:xfrm>
            <a:off x="4327515" y="2924450"/>
            <a:ext cx="2223280" cy="89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14371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403008-D0B0-45DE-B736-8CF381D1B3EB}" type="datetime1">
              <a:rPr lang="en-US" smtClean="0"/>
              <a:t>8/20/2018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000208-2C46-41A5-A44C-CD43BAC93D91}" type="slidenum">
              <a:rPr lang="en-US" smtClean="0"/>
              <a:t>‹#›</a:t>
            </a:fld>
            <a:endParaRPr lang="en-US"/>
          </a:p>
        </p:txBody>
      </p:sp>
    </p:spTree>
    <p:extLst>
      <p:ext uri="{BB962C8B-B14F-4D97-AF65-F5344CB8AC3E}">
        <p14:creationId xmlns:p14="http://schemas.microsoft.com/office/powerpoint/2010/main" val="106480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xternal Co-branding with Image">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6" y="2999514"/>
            <a:ext cx="6550481"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A0211E86-F512-4E05-B3F4-D81037402848}" type="datetime1">
              <a:rPr lang="en-US" smtClean="0"/>
              <a:t>8/20/2018</a:t>
            </a:fld>
            <a:endParaRPr lang="en-US" dirty="0"/>
          </a:p>
        </p:txBody>
      </p:sp>
      <p:sp>
        <p:nvSpPr>
          <p:cNvPr id="3" name="Text Placeholder 2"/>
          <p:cNvSpPr>
            <a:spLocks noGrp="1"/>
          </p:cNvSpPr>
          <p:nvPr>
            <p:ph type="body" sz="quarter" idx="10"/>
          </p:nvPr>
        </p:nvSpPr>
        <p:spPr>
          <a:xfrm>
            <a:off x="746125" y="4045554"/>
            <a:ext cx="6478588" cy="365125"/>
          </a:xfrm>
        </p:spPr>
        <p:txBody>
          <a:bodyPr vert="horz" wrap="square" lIns="0" tIns="0" rIns="0" bIns="0" rtlCol="0" anchor="t" anchorCtr="0"/>
          <a:lstStyle>
            <a:lvl1pPr marL="0" indent="0">
              <a:spcBef>
                <a:spcPts val="0"/>
              </a:spcBef>
              <a:buNone/>
              <a:defRPr lang="en-US" sz="1800" i="0" dirty="0" smtClean="0">
                <a:solidFill>
                  <a:schemeClr val="bg1"/>
                </a:solidFill>
                <a:cs typeface="Arial" pitchFamily="34" charset="0"/>
              </a:defRPr>
            </a:lvl1pPr>
            <a:lvl2pPr>
              <a:defRPr lang="en-US" sz="1800" dirty="0" smtClean="0">
                <a:latin typeface="+mn-lt"/>
              </a:defRPr>
            </a:lvl2pPr>
            <a:lvl3pPr>
              <a:defRPr lang="en-US" sz="1800" dirty="0" smtClean="0">
                <a:latin typeface="+mn-lt"/>
              </a:defRPr>
            </a:lvl3pPr>
            <a:lvl4pPr>
              <a:defRPr lang="en-US" sz="1800" dirty="0" smtClean="0">
                <a:latin typeface="+mn-lt"/>
              </a:defRPr>
            </a:lvl4pPr>
            <a:lvl5pPr>
              <a:defRPr lang="en-US" sz="1800" dirty="0">
                <a:latin typeface="+mn-lt"/>
              </a:defRPr>
            </a:lvl5pPr>
          </a:lstStyle>
          <a:p>
            <a:pPr marL="0" lvl="0"/>
            <a:r>
              <a:rPr lang="en-US" dirty="0"/>
              <a:t>Click to edit Master text styles</a:t>
            </a:r>
          </a:p>
        </p:txBody>
      </p:sp>
      <p:cxnSp>
        <p:nvCxnSpPr>
          <p:cNvPr id="18" name="Straight Connector 17"/>
          <p:cNvCxnSpPr/>
          <p:nvPr userDrawn="1"/>
        </p:nvCxnSpPr>
        <p:spPr>
          <a:xfrm>
            <a:off x="2043299" y="591021"/>
            <a:ext cx="0" cy="96012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9" name="Group 18"/>
          <p:cNvGrpSpPr/>
          <p:nvPr userDrawn="1"/>
        </p:nvGrpSpPr>
        <p:grpSpPr>
          <a:xfrm>
            <a:off x="2298281" y="742095"/>
            <a:ext cx="1487211" cy="682055"/>
            <a:chOff x="2749439" y="752601"/>
            <a:chExt cx="1487211" cy="682055"/>
          </a:xfrm>
        </p:grpSpPr>
        <p:sp>
          <p:nvSpPr>
            <p:cNvPr id="20" name="Rectangle 19"/>
            <p:cNvSpPr/>
            <p:nvPr userDrawn="1"/>
          </p:nvSpPr>
          <p:spPr bwMode="auto">
            <a:xfrm>
              <a:off x="2749439" y="752601"/>
              <a:ext cx="1065834" cy="682055"/>
            </a:xfrm>
            <a:prstGeom prst="rect">
              <a:avLst/>
            </a:prstGeom>
            <a:noFill/>
            <a:ln w="19050" algn="ctr">
              <a:solidFill>
                <a:schemeClr val="accent2"/>
              </a:solidFill>
              <a:prstDash val="dash"/>
              <a:miter lim="800000"/>
              <a:headEnd/>
              <a:tailEnd/>
            </a:ln>
          </p:spPr>
          <p:txBody>
            <a:bodyPr wrap="none" rtlCol="0" anchor="ctr"/>
            <a:lstStyle/>
            <a:p>
              <a:pPr algn="ctr">
                <a:lnSpc>
                  <a:spcPct val="90000"/>
                </a:lnSpc>
              </a:pPr>
              <a:endParaRPr lang="en-US" sz="1200" b="1" dirty="0" err="1">
                <a:solidFill>
                  <a:schemeClr val="bg1"/>
                </a:solidFill>
                <a:latin typeface="+mj-lt"/>
              </a:endParaRPr>
            </a:p>
          </p:txBody>
        </p:sp>
        <p:sp>
          <p:nvSpPr>
            <p:cNvPr id="21" name="TextBox 20"/>
            <p:cNvSpPr txBox="1"/>
            <p:nvPr userDrawn="1"/>
          </p:nvSpPr>
          <p:spPr bwMode="auto">
            <a:xfrm>
              <a:off x="2785238" y="908465"/>
              <a:ext cx="1451412" cy="387798"/>
            </a:xfrm>
            <a:prstGeom prst="rect">
              <a:avLst/>
            </a:prstGeom>
            <a:noFill/>
            <a:ln w="19050" algn="ctr">
              <a:noFill/>
              <a:miter lim="800000"/>
              <a:headEnd/>
              <a:tailEnd/>
            </a:ln>
          </p:spPr>
          <p:txBody>
            <a:bodyPr wrap="square" lIns="0" tIns="0" rIns="0" bIns="0" rtlCol="0">
              <a:spAutoFit/>
            </a:bodyPr>
            <a:lstStyle/>
            <a:p>
              <a:pPr>
                <a:lnSpc>
                  <a:spcPct val="90000"/>
                </a:lnSpc>
              </a:pPr>
              <a:r>
                <a:rPr lang="en-US" sz="1400" dirty="0">
                  <a:solidFill>
                    <a:schemeClr val="bg1"/>
                  </a:solidFill>
                  <a:latin typeface="+mj-lt"/>
                </a:rPr>
                <a:t>Partner </a:t>
              </a:r>
              <a:br>
                <a:rPr lang="en-US" sz="1400" dirty="0">
                  <a:solidFill>
                    <a:schemeClr val="bg1"/>
                  </a:solidFill>
                  <a:latin typeface="+mj-lt"/>
                </a:rPr>
              </a:br>
              <a:r>
                <a:rPr lang="en-US" sz="1400" dirty="0">
                  <a:solidFill>
                    <a:schemeClr val="bg1"/>
                  </a:solidFill>
                  <a:latin typeface="+mj-lt"/>
                </a:rPr>
                <a:t>Logo</a:t>
              </a:r>
            </a:p>
          </p:txBody>
        </p:sp>
      </p:grpSp>
      <p:pic>
        <p:nvPicPr>
          <p:cNvPr id="17" name="Picture 16"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9717569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2">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tx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0B7F2E18-B8E1-4B75-993D-706758FBE935}" type="datetime1">
              <a:rPr lang="en-US" smtClean="0"/>
              <a:t>8/20/2018</a:t>
            </a:fld>
            <a:endParaRPr lang="en-US" dirty="0"/>
          </a:p>
        </p:txBody>
      </p:sp>
      <p:sp>
        <p:nvSpPr>
          <p:cNvPr id="4" name="Text Placeholder 3"/>
          <p:cNvSpPr>
            <a:spLocks noGrp="1"/>
          </p:cNvSpPr>
          <p:nvPr>
            <p:ph type="body" sz="quarter" idx="10"/>
          </p:nvPr>
        </p:nvSpPr>
        <p:spPr>
          <a:xfrm>
            <a:off x="745587" y="4046758"/>
            <a:ext cx="6451600" cy="32575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a:defRPr lang="en-US" sz="1800" smtClean="0">
                <a:latin typeface="+mn-lt"/>
              </a:defRPr>
            </a:lvl2pPr>
            <a:lvl3pPr>
              <a:defRPr lang="en-US" sz="1800" smtClean="0">
                <a:latin typeface="+mn-lt"/>
              </a:defRPr>
            </a:lvl3pPr>
            <a:lvl4pPr>
              <a:defRPr lang="en-US" sz="1800" smtClean="0">
                <a:latin typeface="+mn-lt"/>
              </a:defRPr>
            </a:lvl4pPr>
            <a:lvl5pPr>
              <a:defRPr lang="en-US" sz="1800">
                <a:latin typeface="+mn-lt"/>
              </a:defRPr>
            </a:lvl5pPr>
          </a:lstStyle>
          <a:p>
            <a:pPr marL="0" lvl="0"/>
            <a:r>
              <a:rPr lang="en-US" dirty="0"/>
              <a:t>Click to edit Master text styles</a:t>
            </a:r>
          </a:p>
        </p:txBody>
      </p:sp>
      <p:pic>
        <p:nvPicPr>
          <p:cNvPr id="14" name="Picture 13"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35486567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3">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bwMode="auto">
          <a:xfrm>
            <a:off x="365125" y="366713"/>
            <a:ext cx="6859588" cy="5153025"/>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670" y="742094"/>
            <a:ext cx="1041033" cy="682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0" y="0"/>
            <a:ext cx="9144000" cy="6858000"/>
          </a:xfrm>
          <a:prstGeom prst="rect">
            <a:avLst/>
          </a:prstGeom>
        </p:spPr>
      </p:pic>
      <p:sp>
        <p:nvSpPr>
          <p:cNvPr id="10" name="Rectangle 9"/>
          <p:cNvSpPr/>
          <p:nvPr userDrawn="1"/>
        </p:nvSpPr>
        <p:spPr bwMode="invGray">
          <a:xfrm>
            <a:off x="365125" y="366713"/>
            <a:ext cx="6859588" cy="5153025"/>
          </a:xfrm>
          <a:prstGeom prst="rect">
            <a:avLst/>
          </a:prstGeom>
          <a:solidFill>
            <a:schemeClr val="accent5"/>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35" name="Title 34"/>
          <p:cNvSpPr>
            <a:spLocks noGrp="1"/>
          </p:cNvSpPr>
          <p:nvPr>
            <p:ph type="title" hasCustomPrompt="1"/>
          </p:nvPr>
        </p:nvSpPr>
        <p:spPr>
          <a:xfrm>
            <a:off x="648605" y="2446074"/>
            <a:ext cx="6576108" cy="618631"/>
          </a:xfrm>
        </p:spPr>
        <p:txBody>
          <a:bodyPr vert="horz" wrap="square" lIns="91440" tIns="45720" rIns="91440" bIns="45720" rtlCol="0" anchor="b">
            <a:spAutoFit/>
          </a:bodyPr>
          <a:lstStyle>
            <a:lvl1pPr>
              <a:lnSpc>
                <a:spcPct val="95000"/>
              </a:lnSpc>
              <a:defRPr kumimoji="0" lang="en-US" sz="3800" b="0" i="0" u="none" strike="noStrike" kern="1200" cap="none" spc="0" normalizeH="0" baseline="0" noProof="0" dirty="0">
                <a:ln>
                  <a:noFill/>
                </a:ln>
                <a:solidFill>
                  <a:schemeClr val="bg1"/>
                </a:solidFill>
                <a:effectLst/>
                <a:uLnTx/>
                <a:uFillTx/>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dirty="0"/>
              <a:t>Title Slide Here</a:t>
            </a:r>
          </a:p>
        </p:txBody>
      </p:sp>
      <p:sp>
        <p:nvSpPr>
          <p:cNvPr id="38" name="Text Placeholder 2"/>
          <p:cNvSpPr>
            <a:spLocks noGrp="1"/>
          </p:cNvSpPr>
          <p:nvPr>
            <p:ph type="body" idx="1" hasCustomPrompt="1"/>
          </p:nvPr>
        </p:nvSpPr>
        <p:spPr>
          <a:xfrm>
            <a:off x="654697" y="2999514"/>
            <a:ext cx="6550480" cy="507831"/>
          </a:xfrm>
        </p:spPr>
        <p:txBody>
          <a:bodyPr anchor="t" anchorCtr="0">
            <a:noAutofit/>
          </a:bodyPr>
          <a:lstStyle>
            <a:lvl1pPr marL="0" indent="0" algn="l" defTabSz="914400" rtl="0" eaLnBrk="1" latinLnBrk="0" hangingPunct="1">
              <a:lnSpc>
                <a:spcPct val="90000"/>
              </a:lnSpc>
              <a:spcBef>
                <a:spcPts val="600"/>
              </a:spcBef>
              <a:buFont typeface="Arial" pitchFamily="34" charset="0"/>
              <a:buNone/>
              <a:defRPr sz="3800" i="1" spc="0" baseline="0">
                <a:solidFill>
                  <a:schemeClr val="bg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lnSpc>
                <a:spcPct val="75000"/>
              </a:lnSpc>
              <a:spcBef>
                <a:spcPts val="1400"/>
              </a:spcBef>
              <a:buFont typeface="Arial" pitchFamily="34" charset="0"/>
              <a:buNone/>
            </a:pPr>
            <a:r>
              <a:rPr lang="en-US" dirty="0"/>
              <a:t>Subtitle Title Here</a:t>
            </a:r>
          </a:p>
        </p:txBody>
      </p:sp>
      <p:sp>
        <p:nvSpPr>
          <p:cNvPr id="46" name="Date Placeholder 4"/>
          <p:cNvSpPr>
            <a:spLocks noGrp="1"/>
          </p:cNvSpPr>
          <p:nvPr>
            <p:ph type="dt" sz="half" idx="2"/>
          </p:nvPr>
        </p:nvSpPr>
        <p:spPr>
          <a:xfrm>
            <a:off x="748092" y="4907753"/>
            <a:ext cx="1925338" cy="238606"/>
          </a:xfrm>
          <a:prstGeom prst="rect">
            <a:avLst/>
          </a:prstGeom>
        </p:spPr>
        <p:txBody>
          <a:bodyPr vert="horz" wrap="square" lIns="0" tIns="0" rIns="0" bIns="0" rtlCol="0" anchor="b" anchorCtr="0"/>
          <a:lstStyle>
            <a:lvl1pPr algn="l">
              <a:defRPr sz="1200" i="0">
                <a:solidFill>
                  <a:schemeClr val="bg1"/>
                </a:solidFill>
                <a:latin typeface="Arial" pitchFamily="34" charset="0"/>
                <a:cs typeface="Arial" pitchFamily="34" charset="0"/>
              </a:defRPr>
            </a:lvl1pPr>
          </a:lstStyle>
          <a:p>
            <a:fld id="{7BEEC31C-A78F-40A2-AC30-345C24C16A1C}" type="datetime1">
              <a:rPr lang="en-US" smtClean="0"/>
              <a:t>8/20/2018</a:t>
            </a:fld>
            <a:endParaRPr lang="en-US" dirty="0"/>
          </a:p>
        </p:txBody>
      </p:sp>
      <p:sp>
        <p:nvSpPr>
          <p:cNvPr id="4" name="Text Placeholder 3"/>
          <p:cNvSpPr>
            <a:spLocks noGrp="1"/>
          </p:cNvSpPr>
          <p:nvPr>
            <p:ph type="body" sz="quarter" idx="10"/>
          </p:nvPr>
        </p:nvSpPr>
        <p:spPr>
          <a:xfrm>
            <a:off x="744762" y="4045137"/>
            <a:ext cx="6478043" cy="341475"/>
          </a:xfrm>
        </p:spPr>
        <p:txBody>
          <a:bodyPr vert="horz" wrap="square" lIns="0" tIns="0" rIns="0" bIns="0" rtlCol="0" anchor="t" anchorCtr="0"/>
          <a:lstStyle>
            <a:lvl1pPr marL="0" indent="0">
              <a:spcBef>
                <a:spcPts val="0"/>
              </a:spcBef>
              <a:buNone/>
              <a:defRPr lang="en-US" sz="1800" i="0" smtClean="0">
                <a:solidFill>
                  <a:schemeClr val="bg1"/>
                </a:solidFill>
                <a:cs typeface="Arial" pitchFamily="34" charset="0"/>
              </a:defRPr>
            </a:lvl1pPr>
            <a:lvl2pPr marL="230187" indent="0">
              <a:buNone/>
              <a:defRPr lang="en-US" sz="1800" smtClean="0">
                <a:latin typeface="+mn-lt"/>
              </a:defRPr>
            </a:lvl2pPr>
            <a:lvl3pPr marL="687387" indent="0">
              <a:buNone/>
              <a:defRPr lang="en-US" sz="1800" smtClean="0">
                <a:latin typeface="+mn-lt"/>
              </a:defRPr>
            </a:lvl3pPr>
            <a:lvl4pPr marL="1143000" indent="0">
              <a:buNone/>
              <a:defRPr lang="en-US" sz="1800" smtClean="0">
                <a:latin typeface="+mn-lt"/>
              </a:defRPr>
            </a:lvl4pPr>
            <a:lvl5pPr marL="1601787" indent="0">
              <a:buNone/>
              <a:defRPr lang="en-US" sz="1800">
                <a:latin typeface="+mn-lt"/>
              </a:defRPr>
            </a:lvl5pPr>
          </a:lstStyle>
          <a:p>
            <a:pPr marL="0" lvl="0"/>
            <a:r>
              <a:rPr lang="en-US" dirty="0"/>
              <a:t>Click to edit Master text styles</a:t>
            </a:r>
          </a:p>
        </p:txBody>
      </p:sp>
      <p:pic>
        <p:nvPicPr>
          <p:cNvPr id="13" name="Picture 12" descr="UCSF_sig_white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8933" y="742959"/>
            <a:ext cx="1050990" cy="683380"/>
          </a:xfrm>
          <a:prstGeom prst="rect">
            <a:avLst/>
          </a:prstGeom>
        </p:spPr>
      </p:pic>
    </p:spTree>
    <p:extLst>
      <p:ext uri="{BB962C8B-B14F-4D97-AF65-F5344CB8AC3E}">
        <p14:creationId xmlns:p14="http://schemas.microsoft.com/office/powerpoint/2010/main" val="298938396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4.emf"/><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image" Target="../media/image4.emf"/><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theme" Target="../theme/theme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5950" y="434993"/>
            <a:ext cx="8089900" cy="563231"/>
          </a:xfrm>
          <a:prstGeom prst="rect">
            <a:avLst/>
          </a:prstGeom>
        </p:spPr>
        <p:txBody>
          <a:bodyPr vert="horz" wrap="square" lIns="91440" tIns="45720" rIns="91440" bIns="45720" rtlCol="0" anchor="t" anchorCtr="0">
            <a:spAutoFit/>
          </a:bodyPr>
          <a:lstStyle/>
          <a:p>
            <a:r>
              <a:rPr lang="en-US" dirty="0"/>
              <a:t>Slide Title Here</a:t>
            </a:r>
          </a:p>
        </p:txBody>
      </p:sp>
      <p:sp>
        <p:nvSpPr>
          <p:cNvPr id="3" name="Text Placeholder 2"/>
          <p:cNvSpPr>
            <a:spLocks noGrp="1"/>
          </p:cNvSpPr>
          <p:nvPr>
            <p:ph type="body" idx="1"/>
          </p:nvPr>
        </p:nvSpPr>
        <p:spPr>
          <a:xfrm>
            <a:off x="657789" y="1565576"/>
            <a:ext cx="8089901" cy="1661993"/>
          </a:xfrm>
          <a:prstGeom prst="rect">
            <a:avLst/>
          </a:prstGeom>
        </p:spPr>
        <p:txBody>
          <a:bodyPr vert="horz" wrap="square" lIns="91440" tIns="45720" rIns="91440" bIns="45720" rtlCol="0">
            <a:noAutofit/>
          </a:body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F0E27728-3DED-4461-B9C1-B37931DF2B27}" type="datetime1">
              <a:rPr lang="en-US" smtClean="0"/>
              <a:t>8/20/2018</a:t>
            </a:fld>
            <a:endParaRPr lang="en-US" dirty="0"/>
          </a:p>
        </p:txBody>
      </p:sp>
      <p:sp>
        <p:nvSpPr>
          <p:cNvPr id="11"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r>
              <a:rPr lang="en-US"/>
              <a:t>Presentation Title and/or Sub Brand Name Here</a:t>
            </a:r>
            <a:endParaRPr lang="en-US" dirty="0"/>
          </a:p>
        </p:txBody>
      </p:sp>
      <p:sp>
        <p:nvSpPr>
          <p:cNvPr id="12"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tx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625008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365125" y="6250080"/>
            <a:ext cx="8413750" cy="0"/>
          </a:xfrm>
          <a:prstGeom prst="line">
            <a:avLst/>
          </a:prstGeom>
          <a:noFill/>
          <a:ln w="3175" cap="flat">
            <a:solidFill>
              <a:srgbClr val="052049"/>
            </a:solidFill>
            <a:prstDash val="solid"/>
            <a:miter lim="800000"/>
            <a:headEnd/>
            <a:tailEnd/>
          </a:ln>
          <a:extLst>
            <a:ext uri="{909E8E84-426E-40DD-AFC4-6F175D3DCCD1}">
              <a14:hiddenFill xmlns:a14="http://schemas.microsoft.com/office/drawing/2010/main">
                <a:noFill/>
              </a14:hiddenFill>
            </a:ext>
          </a:extLst>
        </p:spPr>
      </p:cxnSp>
      <p:sp>
        <p:nvSpPr>
          <p:cNvPr id="2069" name="Freeform 77"/>
          <p:cNvSpPr>
            <a:spLocks/>
          </p:cNvSpPr>
          <p:nvPr userDrawn="1"/>
        </p:nvSpPr>
        <p:spPr bwMode="auto">
          <a:xfrm>
            <a:off x="8129588" y="6394450"/>
            <a:ext cx="647700" cy="311150"/>
          </a:xfrm>
          <a:custGeom>
            <a:avLst/>
            <a:gdLst>
              <a:gd name="T0" fmla="*/ 350 w 350"/>
              <a:gd name="T1" fmla="*/ 52 h 168"/>
              <a:gd name="T2" fmla="*/ 270 w 350"/>
              <a:gd name="T3" fmla="*/ 130 h 168"/>
              <a:gd name="T4" fmla="*/ 240 w 350"/>
              <a:gd name="T5" fmla="*/ 100 h 168"/>
              <a:gd name="T6" fmla="*/ 205 w 350"/>
              <a:gd name="T7" fmla="*/ 91 h 168"/>
              <a:gd name="T8" fmla="*/ 201 w 350"/>
              <a:gd name="T9" fmla="*/ 86 h 168"/>
              <a:gd name="T10" fmla="*/ 200 w 350"/>
              <a:gd name="T11" fmla="*/ 82 h 168"/>
              <a:gd name="T12" fmla="*/ 203 w 350"/>
              <a:gd name="T13" fmla="*/ 73 h 168"/>
              <a:gd name="T14" fmla="*/ 203 w 350"/>
              <a:gd name="T15" fmla="*/ 73 h 168"/>
              <a:gd name="T16" fmla="*/ 205 w 350"/>
              <a:gd name="T17" fmla="*/ 72 h 168"/>
              <a:gd name="T18" fmla="*/ 234 w 350"/>
              <a:gd name="T19" fmla="*/ 71 h 168"/>
              <a:gd name="T20" fmla="*/ 266 w 350"/>
              <a:gd name="T21" fmla="*/ 85 h 168"/>
              <a:gd name="T22" fmla="*/ 222 w 350"/>
              <a:gd name="T23" fmla="*/ 48 h 168"/>
              <a:gd name="T24" fmla="*/ 179 w 350"/>
              <a:gd name="T25" fmla="*/ 73 h 168"/>
              <a:gd name="T26" fmla="*/ 178 w 350"/>
              <a:gd name="T27" fmla="*/ 76 h 168"/>
              <a:gd name="T28" fmla="*/ 122 w 350"/>
              <a:gd name="T29" fmla="*/ 60 h 168"/>
              <a:gd name="T30" fmla="*/ 178 w 350"/>
              <a:gd name="T31" fmla="*/ 41 h 168"/>
              <a:gd name="T32" fmla="*/ 153 w 350"/>
              <a:gd name="T33" fmla="*/ 0 h 168"/>
              <a:gd name="T34" fmla="*/ 97 w 350"/>
              <a:gd name="T35" fmla="*/ 2 h 168"/>
              <a:gd name="T36" fmla="*/ 72 w 350"/>
              <a:gd name="T37" fmla="*/ 73 h 168"/>
              <a:gd name="T38" fmla="*/ 25 w 350"/>
              <a:gd name="T39" fmla="*/ 73 h 168"/>
              <a:gd name="T40" fmla="*/ 0 w 350"/>
              <a:gd name="T41" fmla="*/ 2 h 168"/>
              <a:gd name="T42" fmla="*/ 48 w 350"/>
              <a:gd name="T43" fmla="*/ 119 h 168"/>
              <a:gd name="T44" fmla="*/ 97 w 350"/>
              <a:gd name="T45" fmla="*/ 64 h 168"/>
              <a:gd name="T46" fmla="*/ 187 w 350"/>
              <a:gd name="T47" fmla="*/ 107 h 168"/>
              <a:gd name="T48" fmla="*/ 214 w 350"/>
              <a:gd name="T49" fmla="*/ 117 h 168"/>
              <a:gd name="T50" fmla="*/ 242 w 350"/>
              <a:gd name="T51" fmla="*/ 125 h 168"/>
              <a:gd name="T52" fmla="*/ 237 w 350"/>
              <a:gd name="T53" fmla="*/ 147 h 168"/>
              <a:gd name="T54" fmla="*/ 203 w 350"/>
              <a:gd name="T55" fmla="*/ 141 h 168"/>
              <a:gd name="T56" fmla="*/ 176 w 350"/>
              <a:gd name="T57" fmla="*/ 130 h 168"/>
              <a:gd name="T58" fmla="*/ 224 w 350"/>
              <a:gd name="T59" fmla="*/ 168 h 168"/>
              <a:gd name="T60" fmla="*/ 270 w 350"/>
              <a:gd name="T61" fmla="*/ 134 h 168"/>
              <a:gd name="T62" fmla="*/ 295 w 350"/>
              <a:gd name="T63" fmla="*/ 166 h 168"/>
              <a:gd name="T64" fmla="*/ 343 w 350"/>
              <a:gd name="T65" fmla="*/ 119 h 168"/>
              <a:gd name="T66" fmla="*/ 295 w 350"/>
              <a:gd name="T67" fmla="*/ 99 h 168"/>
              <a:gd name="T68" fmla="*/ 350 w 350"/>
              <a:gd name="T69" fmla="*/ 73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50" h="168">
                <a:moveTo>
                  <a:pt x="350" y="73"/>
                </a:moveTo>
                <a:cubicBezTo>
                  <a:pt x="350" y="52"/>
                  <a:pt x="350" y="52"/>
                  <a:pt x="350" y="52"/>
                </a:cubicBezTo>
                <a:cubicBezTo>
                  <a:pt x="270" y="52"/>
                  <a:pt x="270" y="52"/>
                  <a:pt x="270" y="52"/>
                </a:cubicBezTo>
                <a:cubicBezTo>
                  <a:pt x="270" y="130"/>
                  <a:pt x="270" y="130"/>
                  <a:pt x="270" y="130"/>
                </a:cubicBezTo>
                <a:cubicBezTo>
                  <a:pt x="269" y="121"/>
                  <a:pt x="266" y="114"/>
                  <a:pt x="260" y="109"/>
                </a:cubicBezTo>
                <a:cubicBezTo>
                  <a:pt x="255" y="105"/>
                  <a:pt x="249" y="102"/>
                  <a:pt x="240" y="100"/>
                </a:cubicBezTo>
                <a:cubicBezTo>
                  <a:pt x="220" y="96"/>
                  <a:pt x="220" y="96"/>
                  <a:pt x="220" y="96"/>
                </a:cubicBezTo>
                <a:cubicBezTo>
                  <a:pt x="213" y="94"/>
                  <a:pt x="208" y="92"/>
                  <a:pt x="205" y="91"/>
                </a:cubicBezTo>
                <a:cubicBezTo>
                  <a:pt x="203" y="90"/>
                  <a:pt x="201" y="88"/>
                  <a:pt x="201" y="86"/>
                </a:cubicBezTo>
                <a:cubicBezTo>
                  <a:pt x="201" y="86"/>
                  <a:pt x="201" y="86"/>
                  <a:pt x="201" y="86"/>
                </a:cubicBezTo>
                <a:cubicBezTo>
                  <a:pt x="201" y="86"/>
                  <a:pt x="201" y="86"/>
                  <a:pt x="201" y="86"/>
                </a:cubicBezTo>
                <a:cubicBezTo>
                  <a:pt x="200" y="85"/>
                  <a:pt x="200" y="83"/>
                  <a:pt x="200" y="82"/>
                </a:cubicBezTo>
                <a:cubicBezTo>
                  <a:pt x="200" y="78"/>
                  <a:pt x="201" y="75"/>
                  <a:pt x="203" y="73"/>
                </a:cubicBezTo>
                <a:cubicBezTo>
                  <a:pt x="203" y="73"/>
                  <a:pt x="203" y="73"/>
                  <a:pt x="203" y="73"/>
                </a:cubicBezTo>
                <a:cubicBezTo>
                  <a:pt x="203" y="73"/>
                  <a:pt x="203" y="73"/>
                  <a:pt x="203" y="73"/>
                </a:cubicBezTo>
                <a:cubicBezTo>
                  <a:pt x="203" y="73"/>
                  <a:pt x="203" y="73"/>
                  <a:pt x="203" y="73"/>
                </a:cubicBezTo>
                <a:cubicBezTo>
                  <a:pt x="203" y="73"/>
                  <a:pt x="203" y="73"/>
                  <a:pt x="203" y="73"/>
                </a:cubicBezTo>
                <a:cubicBezTo>
                  <a:pt x="204" y="72"/>
                  <a:pt x="205" y="72"/>
                  <a:pt x="205" y="72"/>
                </a:cubicBezTo>
                <a:cubicBezTo>
                  <a:pt x="209" y="69"/>
                  <a:pt x="214" y="68"/>
                  <a:pt x="220" y="68"/>
                </a:cubicBezTo>
                <a:cubicBezTo>
                  <a:pt x="226" y="68"/>
                  <a:pt x="231" y="69"/>
                  <a:pt x="234" y="71"/>
                </a:cubicBezTo>
                <a:cubicBezTo>
                  <a:pt x="240" y="74"/>
                  <a:pt x="243" y="78"/>
                  <a:pt x="243" y="85"/>
                </a:cubicBezTo>
                <a:cubicBezTo>
                  <a:pt x="266" y="85"/>
                  <a:pt x="266" y="85"/>
                  <a:pt x="266" y="85"/>
                </a:cubicBezTo>
                <a:cubicBezTo>
                  <a:pt x="266" y="73"/>
                  <a:pt x="261" y="64"/>
                  <a:pt x="253" y="58"/>
                </a:cubicBezTo>
                <a:cubicBezTo>
                  <a:pt x="244" y="51"/>
                  <a:pt x="234" y="48"/>
                  <a:pt x="222" y="48"/>
                </a:cubicBezTo>
                <a:cubicBezTo>
                  <a:pt x="207" y="48"/>
                  <a:pt x="196" y="52"/>
                  <a:pt x="189" y="58"/>
                </a:cubicBezTo>
                <a:cubicBezTo>
                  <a:pt x="184" y="62"/>
                  <a:pt x="181" y="67"/>
                  <a:pt x="179" y="73"/>
                </a:cubicBezTo>
                <a:cubicBezTo>
                  <a:pt x="179" y="73"/>
                  <a:pt x="179" y="73"/>
                  <a:pt x="179" y="73"/>
                </a:cubicBezTo>
                <a:cubicBezTo>
                  <a:pt x="179" y="74"/>
                  <a:pt x="179" y="75"/>
                  <a:pt x="178" y="76"/>
                </a:cubicBezTo>
                <a:cubicBezTo>
                  <a:pt x="176" y="89"/>
                  <a:pt x="167" y="98"/>
                  <a:pt x="153" y="98"/>
                </a:cubicBezTo>
                <a:cubicBezTo>
                  <a:pt x="131" y="98"/>
                  <a:pt x="122" y="79"/>
                  <a:pt x="122" y="60"/>
                </a:cubicBezTo>
                <a:cubicBezTo>
                  <a:pt x="122" y="40"/>
                  <a:pt x="131" y="21"/>
                  <a:pt x="153" y="21"/>
                </a:cubicBezTo>
                <a:cubicBezTo>
                  <a:pt x="166" y="21"/>
                  <a:pt x="176" y="29"/>
                  <a:pt x="178" y="41"/>
                </a:cubicBezTo>
                <a:cubicBezTo>
                  <a:pt x="202" y="41"/>
                  <a:pt x="202" y="41"/>
                  <a:pt x="202" y="41"/>
                </a:cubicBezTo>
                <a:cubicBezTo>
                  <a:pt x="199" y="14"/>
                  <a:pt x="178" y="0"/>
                  <a:pt x="153" y="0"/>
                </a:cubicBezTo>
                <a:cubicBezTo>
                  <a:pt x="119" y="0"/>
                  <a:pt x="99" y="24"/>
                  <a:pt x="97" y="55"/>
                </a:cubicBezTo>
                <a:cubicBezTo>
                  <a:pt x="97" y="2"/>
                  <a:pt x="97" y="2"/>
                  <a:pt x="97" y="2"/>
                </a:cubicBezTo>
                <a:cubicBezTo>
                  <a:pt x="72" y="2"/>
                  <a:pt x="72" y="2"/>
                  <a:pt x="72" y="2"/>
                </a:cubicBezTo>
                <a:cubicBezTo>
                  <a:pt x="72" y="73"/>
                  <a:pt x="72" y="73"/>
                  <a:pt x="72" y="73"/>
                </a:cubicBezTo>
                <a:cubicBezTo>
                  <a:pt x="72" y="90"/>
                  <a:pt x="66" y="98"/>
                  <a:pt x="48" y="98"/>
                </a:cubicBezTo>
                <a:cubicBezTo>
                  <a:pt x="28" y="98"/>
                  <a:pt x="25" y="86"/>
                  <a:pt x="25" y="73"/>
                </a:cubicBezTo>
                <a:cubicBezTo>
                  <a:pt x="25" y="2"/>
                  <a:pt x="25" y="2"/>
                  <a:pt x="25" y="2"/>
                </a:cubicBezTo>
                <a:cubicBezTo>
                  <a:pt x="0" y="2"/>
                  <a:pt x="0" y="2"/>
                  <a:pt x="0" y="2"/>
                </a:cubicBezTo>
                <a:cubicBezTo>
                  <a:pt x="0" y="73"/>
                  <a:pt x="0" y="73"/>
                  <a:pt x="0" y="73"/>
                </a:cubicBezTo>
                <a:cubicBezTo>
                  <a:pt x="0" y="104"/>
                  <a:pt x="18" y="119"/>
                  <a:pt x="48" y="119"/>
                </a:cubicBezTo>
                <a:cubicBezTo>
                  <a:pt x="79" y="119"/>
                  <a:pt x="97" y="104"/>
                  <a:pt x="97" y="73"/>
                </a:cubicBezTo>
                <a:cubicBezTo>
                  <a:pt x="97" y="64"/>
                  <a:pt x="97" y="64"/>
                  <a:pt x="97" y="64"/>
                </a:cubicBezTo>
                <a:cubicBezTo>
                  <a:pt x="99" y="95"/>
                  <a:pt x="119" y="119"/>
                  <a:pt x="153" y="119"/>
                </a:cubicBezTo>
                <a:cubicBezTo>
                  <a:pt x="167" y="119"/>
                  <a:pt x="179" y="115"/>
                  <a:pt x="187" y="107"/>
                </a:cubicBezTo>
                <a:cubicBezTo>
                  <a:pt x="188" y="107"/>
                  <a:pt x="189" y="108"/>
                  <a:pt x="189" y="108"/>
                </a:cubicBezTo>
                <a:cubicBezTo>
                  <a:pt x="194" y="111"/>
                  <a:pt x="202" y="114"/>
                  <a:pt x="214" y="117"/>
                </a:cubicBezTo>
                <a:cubicBezTo>
                  <a:pt x="226" y="119"/>
                  <a:pt x="226" y="119"/>
                  <a:pt x="226" y="119"/>
                </a:cubicBezTo>
                <a:cubicBezTo>
                  <a:pt x="234" y="121"/>
                  <a:pt x="239" y="123"/>
                  <a:pt x="242" y="125"/>
                </a:cubicBezTo>
                <a:cubicBezTo>
                  <a:pt x="245" y="127"/>
                  <a:pt x="247" y="130"/>
                  <a:pt x="247" y="133"/>
                </a:cubicBezTo>
                <a:cubicBezTo>
                  <a:pt x="247" y="140"/>
                  <a:pt x="244" y="144"/>
                  <a:pt x="237" y="147"/>
                </a:cubicBezTo>
                <a:cubicBezTo>
                  <a:pt x="233" y="148"/>
                  <a:pt x="229" y="148"/>
                  <a:pt x="223" y="148"/>
                </a:cubicBezTo>
                <a:cubicBezTo>
                  <a:pt x="213" y="148"/>
                  <a:pt x="207" y="146"/>
                  <a:pt x="203" y="141"/>
                </a:cubicBezTo>
                <a:cubicBezTo>
                  <a:pt x="201" y="139"/>
                  <a:pt x="199" y="135"/>
                  <a:pt x="198" y="130"/>
                </a:cubicBezTo>
                <a:cubicBezTo>
                  <a:pt x="176" y="130"/>
                  <a:pt x="176" y="130"/>
                  <a:pt x="176" y="130"/>
                </a:cubicBezTo>
                <a:cubicBezTo>
                  <a:pt x="176" y="142"/>
                  <a:pt x="180" y="151"/>
                  <a:pt x="189" y="158"/>
                </a:cubicBezTo>
                <a:cubicBezTo>
                  <a:pt x="197" y="164"/>
                  <a:pt x="209" y="168"/>
                  <a:pt x="224" y="168"/>
                </a:cubicBezTo>
                <a:cubicBezTo>
                  <a:pt x="239" y="168"/>
                  <a:pt x="250" y="164"/>
                  <a:pt x="258" y="158"/>
                </a:cubicBezTo>
                <a:cubicBezTo>
                  <a:pt x="265" y="151"/>
                  <a:pt x="269" y="143"/>
                  <a:pt x="270" y="134"/>
                </a:cubicBezTo>
                <a:cubicBezTo>
                  <a:pt x="270" y="166"/>
                  <a:pt x="270" y="166"/>
                  <a:pt x="270" y="166"/>
                </a:cubicBezTo>
                <a:cubicBezTo>
                  <a:pt x="295" y="166"/>
                  <a:pt x="295" y="166"/>
                  <a:pt x="295" y="166"/>
                </a:cubicBezTo>
                <a:cubicBezTo>
                  <a:pt x="295" y="119"/>
                  <a:pt x="295" y="119"/>
                  <a:pt x="295" y="119"/>
                </a:cubicBezTo>
                <a:cubicBezTo>
                  <a:pt x="343" y="119"/>
                  <a:pt x="343" y="119"/>
                  <a:pt x="343" y="119"/>
                </a:cubicBezTo>
                <a:cubicBezTo>
                  <a:pt x="343" y="99"/>
                  <a:pt x="343" y="99"/>
                  <a:pt x="343" y="99"/>
                </a:cubicBezTo>
                <a:cubicBezTo>
                  <a:pt x="295" y="99"/>
                  <a:pt x="295" y="99"/>
                  <a:pt x="295" y="99"/>
                </a:cubicBezTo>
                <a:cubicBezTo>
                  <a:pt x="295" y="73"/>
                  <a:pt x="295" y="73"/>
                  <a:pt x="295" y="73"/>
                </a:cubicBezTo>
                <a:lnTo>
                  <a:pt x="350" y="7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cSld>
  <p:clrMap bg1="lt1" tx1="dk1" bg2="lt2" tx2="dk2" accent1="accent1" accent2="accent2" accent3="accent3" accent4="accent4" accent5="accent5" accent6="accent6" hlink="hlink" folHlink="folHlink"/>
  <p:sldLayoutIdLst>
    <p:sldLayoutId id="2147484014" r:id="rId1"/>
    <p:sldLayoutId id="2147484016" r:id="rId2"/>
    <p:sldLayoutId id="2147483933" r:id="rId3"/>
    <p:sldLayoutId id="2147484012" r:id="rId4"/>
    <p:sldLayoutId id="2147483934" r:id="rId5"/>
    <p:sldLayoutId id="2147484013" r:id="rId6"/>
    <p:sldLayoutId id="2147484015" r:id="rId7"/>
    <p:sldLayoutId id="2147483935" r:id="rId8"/>
    <p:sldLayoutId id="2147483936" r:id="rId9"/>
    <p:sldLayoutId id="2147483937" r:id="rId10"/>
    <p:sldLayoutId id="2147483938" r:id="rId11"/>
    <p:sldLayoutId id="2147483939" r:id="rId12"/>
    <p:sldLayoutId id="2147483940" r:id="rId13"/>
    <p:sldLayoutId id="2147483941" r:id="rId14"/>
    <p:sldLayoutId id="2147483950" r:id="rId15"/>
    <p:sldLayoutId id="2147483942" r:id="rId16"/>
    <p:sldLayoutId id="2147483943" r:id="rId17"/>
    <p:sldLayoutId id="2147483944" r:id="rId18"/>
    <p:sldLayoutId id="2147483945" r:id="rId19"/>
    <p:sldLayoutId id="2147483946" r:id="rId20"/>
    <p:sldLayoutId id="2147483947" r:id="rId21"/>
    <p:sldLayoutId id="2147483948" r:id="rId22"/>
    <p:sldLayoutId id="2147483949" r:id="rId23"/>
    <p:sldLayoutId id="2147484018" r:id="rId24"/>
    <p:sldLayoutId id="2147484019" r:id="rId25"/>
  </p:sldLayoutIdLst>
  <p:transition>
    <p:fade/>
  </p:transition>
  <p:hf hdr="0" ftr="0" dt="0"/>
  <p:txStyles>
    <p:titleStyle>
      <a:lvl1pPr algn="l" defTabSz="914400" rtl="0" eaLnBrk="1" latinLnBrk="0" hangingPunct="1">
        <a:lnSpc>
          <a:spcPct val="85000"/>
        </a:lnSpc>
        <a:spcBef>
          <a:spcPct val="0"/>
        </a:spcBef>
        <a:buNone/>
        <a:defRPr lang="en-US" sz="3600" b="0" kern="1200" cap="none" spc="0" baseline="0" dirty="0" smtClean="0">
          <a:solidFill>
            <a:schemeClr val="tx1"/>
          </a:solidFill>
          <a:latin typeface="+mn-lt"/>
          <a:ea typeface="+mj-ea"/>
          <a:cs typeface="Arial" pitchFamily="34" charset="0"/>
        </a:defRPr>
      </a:lvl1pPr>
    </p:titleStyle>
    <p:bodyStyle>
      <a:lvl1pPr marL="168275" indent="-168275" algn="l" defTabSz="914400" rtl="0" eaLnBrk="1" latinLnBrk="0" hangingPunct="1">
        <a:lnSpc>
          <a:spcPct val="90000"/>
        </a:lnSpc>
        <a:spcBef>
          <a:spcPts val="1400"/>
        </a:spcBef>
        <a:buClr>
          <a:schemeClr val="accent1"/>
        </a:buClr>
        <a:buFont typeface="Wingdings" panose="05000000000000000000" pitchFamily="2" charset="2"/>
        <a:buChar char="§"/>
        <a:defRPr lang="en-US" sz="2100" b="0" kern="1200" dirty="0" smtClean="0">
          <a:solidFill>
            <a:schemeClr val="tx1"/>
          </a:solidFill>
          <a:latin typeface="+mj-lt"/>
          <a:ea typeface="+mn-ea"/>
          <a:cs typeface="+mn-cs"/>
        </a:defRPr>
      </a:lvl1pPr>
      <a:lvl2pPr marL="457200" indent="-227013" algn="l" defTabSz="914400" rtl="0" eaLnBrk="1" latinLnBrk="0" hangingPunct="1">
        <a:lnSpc>
          <a:spcPct val="90000"/>
        </a:lnSpc>
        <a:spcBef>
          <a:spcPts val="1400"/>
        </a:spcBef>
        <a:buClr>
          <a:schemeClr val="accent1"/>
        </a:buClr>
        <a:buFont typeface="Arial" panose="020B0604020202020204" pitchFamily="34" charset="0"/>
        <a:buChar char="•"/>
        <a:defRPr lang="en-US" sz="2100" b="0" kern="1200" dirty="0" smtClean="0">
          <a:solidFill>
            <a:schemeClr val="tx1"/>
          </a:solidFill>
          <a:latin typeface="+mj-lt"/>
          <a:ea typeface="+mn-ea"/>
          <a:cs typeface="+mn-cs"/>
        </a:defRPr>
      </a:lvl2pPr>
      <a:lvl3pPr marL="742950" indent="-227013" algn="l" defTabSz="914400" rtl="0" eaLnBrk="1" latinLnBrk="0" hangingPunct="1">
        <a:lnSpc>
          <a:spcPct val="90000"/>
        </a:lnSpc>
        <a:spcBef>
          <a:spcPts val="1400"/>
        </a:spcBef>
        <a:buClr>
          <a:schemeClr val="accent1"/>
        </a:buClr>
        <a:buFont typeface="Arial" panose="020B0604020202020204" pitchFamily="34" charset="0"/>
        <a:buChar char="‒"/>
        <a:defRPr lang="en-US" sz="2100" b="0" kern="1200" dirty="0" smtClean="0">
          <a:solidFill>
            <a:schemeClr val="tx1"/>
          </a:solidFill>
          <a:latin typeface="+mj-lt"/>
          <a:ea typeface="+mn-ea"/>
          <a:cs typeface="+mn-cs"/>
        </a:defRPr>
      </a:lvl3pPr>
      <a:lvl4pPr marL="1028700" indent="-228600" algn="l" defTabSz="914400" rtl="0" eaLnBrk="1" latinLnBrk="0" hangingPunct="1">
        <a:lnSpc>
          <a:spcPct val="90000"/>
        </a:lnSpc>
        <a:spcBef>
          <a:spcPts val="1400"/>
        </a:spcBef>
        <a:buClr>
          <a:schemeClr val="accent1"/>
        </a:buClr>
        <a:buFont typeface="Wingdings" panose="05000000000000000000" pitchFamily="2" charset="2"/>
        <a:buChar char="§"/>
        <a:defRPr lang="en-US" sz="2100" b="0" kern="1200" dirty="0" smtClean="0">
          <a:solidFill>
            <a:schemeClr val="tx1"/>
          </a:solidFill>
          <a:latin typeface="+mj-lt"/>
          <a:ea typeface="+mn-ea"/>
          <a:cs typeface="+mn-cs"/>
        </a:defRPr>
      </a:lvl4pPr>
      <a:lvl5pPr marL="1312863" indent="-227013" algn="l" defTabSz="914400" rtl="0" eaLnBrk="1" latinLnBrk="0" hangingPunct="1">
        <a:lnSpc>
          <a:spcPct val="90000"/>
        </a:lnSpc>
        <a:spcBef>
          <a:spcPts val="1400"/>
        </a:spcBef>
        <a:buClr>
          <a:schemeClr val="accent1"/>
        </a:buClr>
        <a:buFont typeface="Arial" panose="020B0604020202020204" pitchFamily="34" charset="0"/>
        <a:buChar char="•"/>
        <a:defRPr lang="en-US" sz="2100" b="0" kern="1200" dirty="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6473" y="434358"/>
            <a:ext cx="8089900" cy="563231"/>
          </a:xfrm>
          <a:prstGeom prst="rect">
            <a:avLst/>
          </a:prstGeom>
        </p:spPr>
        <p:txBody>
          <a:bodyPr vert="horz" wrap="square" lIns="91440" tIns="45720" rIns="91440" bIns="45720" rtlCol="0" anchor="t" anchorCtr="0">
            <a:spAutoFit/>
          </a:bodyPr>
          <a:lstStyle/>
          <a:p>
            <a:r>
              <a:rPr lang="en-US" dirty="0"/>
              <a:t>Slide Title Here</a:t>
            </a:r>
          </a:p>
        </p:txBody>
      </p:sp>
      <p:sp>
        <p:nvSpPr>
          <p:cNvPr id="3" name="Text Placeholder 2"/>
          <p:cNvSpPr>
            <a:spLocks noGrp="1"/>
          </p:cNvSpPr>
          <p:nvPr>
            <p:ph type="body" idx="1"/>
          </p:nvPr>
        </p:nvSpPr>
        <p:spPr>
          <a:xfrm>
            <a:off x="657789" y="1555416"/>
            <a:ext cx="8089901" cy="1661993"/>
          </a:xfrm>
          <a:prstGeom prst="rect">
            <a:avLst/>
          </a:prstGeom>
        </p:spPr>
        <p:txBody>
          <a:bodyPr vert="horz" wrap="square" lIns="91440" tIns="45720" rIns="91440" bIns="45720" rtlCol="0">
            <a:noAutofit/>
          </a:body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9E53D351-E884-41DD-A43C-910D7C233D81}" type="datetime1">
              <a:rPr lang="en-US" smtClean="0"/>
              <a:t>8/20/2018</a:t>
            </a:fld>
            <a:endParaRPr lang="en-US" dirty="0"/>
          </a:p>
        </p:txBody>
      </p:sp>
      <p:sp>
        <p:nvSpPr>
          <p:cNvPr id="11"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2"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cxnSp>
        <p:nvCxnSpPr>
          <p:cNvPr id="36" name="Straight Connector 35"/>
          <p:cNvCxnSpPr/>
          <p:nvPr/>
        </p:nvCxnSpPr>
        <p:spPr>
          <a:xfrm>
            <a:off x="365125" y="6250080"/>
            <a:ext cx="8413750" cy="0"/>
          </a:xfrm>
          <a:prstGeom prst="line">
            <a:avLst/>
          </a:prstGeom>
          <a:noFill/>
          <a:ln w="3175" cap="flat">
            <a:solidFill>
              <a:schemeClr val="bg1"/>
            </a:solidFill>
            <a:prstDash val="solid"/>
            <a:miter lim="800000"/>
            <a:headEnd/>
            <a:tailEnd/>
          </a:ln>
          <a:extLst>
            <a:ext uri="{909E8E84-426E-40DD-AFC4-6F175D3DCCD1}">
              <a14:hiddenFill xmlns:a14="http://schemas.microsoft.com/office/drawing/2010/main">
                <a:noFill/>
              </a14:hiddenFill>
            </a:ext>
          </a:extLst>
        </p:spPr>
      </p:cxnSp>
      <p:cxnSp>
        <p:nvCxnSpPr>
          <p:cNvPr id="9" name="Straight Connector 8"/>
          <p:cNvCxnSpPr/>
          <p:nvPr userDrawn="1"/>
        </p:nvCxnSpPr>
        <p:spPr>
          <a:xfrm>
            <a:off x="365125" y="6250080"/>
            <a:ext cx="8413750" cy="0"/>
          </a:xfrm>
          <a:prstGeom prst="line">
            <a:avLst/>
          </a:prstGeom>
          <a:noFill/>
          <a:ln w="3175" cap="flat">
            <a:solidFill>
              <a:schemeClr val="bg1"/>
            </a:solidFill>
            <a:prstDash val="solid"/>
            <a:miter lim="800000"/>
            <a:headEnd/>
            <a:tailEnd/>
          </a:ln>
          <a:extLst>
            <a:ext uri="{909E8E84-426E-40DD-AFC4-6F175D3DCCD1}">
              <a14:hiddenFill xmlns:a14="http://schemas.microsoft.com/office/drawing/2010/main">
                <a:noFill/>
              </a14:hiddenFill>
            </a:ext>
          </a:extLst>
        </p:spPr>
      </p:cxnSp>
      <p:pic>
        <p:nvPicPr>
          <p:cNvPr id="10" name="Picture 41"/>
          <p:cNvPicPr>
            <a:picLocks noChangeAspect="1" noChangeArrowheads="1"/>
          </p:cNvPicPr>
          <p:nvPr userDrawn="1"/>
        </p:nvPicPr>
        <p:blipFill rotWithShape="1">
          <a:blip r:embed="rId20">
            <a:extLst>
              <a:ext uri="{28A0092B-C50C-407E-A947-70E740481C1C}">
                <a14:useLocalDpi xmlns:a14="http://schemas.microsoft.com/office/drawing/2010/main" val="0"/>
              </a:ext>
            </a:extLst>
          </a:blip>
          <a:srcRect b="35957"/>
          <a:stretch/>
        </p:blipFill>
        <p:spPr bwMode="invGray">
          <a:xfrm>
            <a:off x="8131174" y="6392864"/>
            <a:ext cx="799313" cy="33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8672340"/>
      </p:ext>
    </p:extLst>
  </p:cSld>
  <p:clrMap bg1="lt1" tx1="dk1" bg2="lt2" tx2="dk2" accent1="accent1" accent2="accent2" accent3="accent3" accent4="accent4" accent5="accent5" accent6="accent6" hlink="hlink" folHlink="folHlink"/>
  <p:sldLayoutIdLst>
    <p:sldLayoutId id="2147483953" r:id="rId1"/>
    <p:sldLayoutId id="2147484002" r:id="rId2"/>
    <p:sldLayoutId id="2147484003" r:id="rId3"/>
    <p:sldLayoutId id="2147484004" r:id="rId4"/>
    <p:sldLayoutId id="2147484005" r:id="rId5"/>
    <p:sldLayoutId id="2147484006" r:id="rId6"/>
    <p:sldLayoutId id="2147484000" r:id="rId7"/>
    <p:sldLayoutId id="2147483960" r:id="rId8"/>
    <p:sldLayoutId id="2147483961" r:id="rId9"/>
    <p:sldLayoutId id="2147483962" r:id="rId10"/>
    <p:sldLayoutId id="2147483963" r:id="rId11"/>
    <p:sldLayoutId id="2147483964" r:id="rId12"/>
    <p:sldLayoutId id="2147483965" r:id="rId13"/>
    <p:sldLayoutId id="2147483966" r:id="rId14"/>
    <p:sldLayoutId id="2147483967" r:id="rId15"/>
    <p:sldLayoutId id="2147483968" r:id="rId16"/>
    <p:sldLayoutId id="2147483969" r:id="rId17"/>
    <p:sldLayoutId id="2147483970" r:id="rId18"/>
  </p:sldLayoutIdLst>
  <p:transition>
    <p:fade/>
  </p:transition>
  <p:hf hdr="0" ftr="0" dt="0"/>
  <p:txStyles>
    <p:titleStyle>
      <a:lvl1pPr algn="l" defTabSz="914400" rtl="0" eaLnBrk="1" latinLnBrk="0" hangingPunct="1">
        <a:lnSpc>
          <a:spcPct val="85000"/>
        </a:lnSpc>
        <a:spcBef>
          <a:spcPct val="0"/>
        </a:spcBef>
        <a:buNone/>
        <a:defRPr lang="en-US" sz="3600" b="0" kern="1200" cap="none" spc="0" baseline="0" dirty="0" smtClean="0">
          <a:solidFill>
            <a:schemeClr val="bg1"/>
          </a:solidFill>
          <a:latin typeface="+mn-lt"/>
          <a:ea typeface="+mj-ea"/>
          <a:cs typeface="Arial" pitchFamily="34" charset="0"/>
        </a:defRPr>
      </a:lvl1pPr>
    </p:titleStyle>
    <p:bodyStyle>
      <a:lvl1pPr marL="168275" indent="-168275" algn="l" defTabSz="914400" rtl="0" eaLnBrk="1" latinLnBrk="0" hangingPunct="1">
        <a:lnSpc>
          <a:spcPct val="90000"/>
        </a:lnSpc>
        <a:spcBef>
          <a:spcPts val="1400"/>
        </a:spcBef>
        <a:buClr>
          <a:schemeClr val="bg1"/>
        </a:buClr>
        <a:buFont typeface="Wingdings" panose="05000000000000000000" pitchFamily="2" charset="2"/>
        <a:buChar char="§"/>
        <a:defRPr lang="en-US" sz="2100" b="0" kern="1200" dirty="0" smtClean="0">
          <a:solidFill>
            <a:schemeClr val="bg1"/>
          </a:solidFill>
          <a:latin typeface="+mj-lt"/>
          <a:ea typeface="+mn-ea"/>
          <a:cs typeface="+mn-cs"/>
        </a:defRPr>
      </a:lvl1pPr>
      <a:lvl2pPr marL="457200" indent="-227013" algn="l" defTabSz="914400" rtl="0" eaLnBrk="1" latinLnBrk="0" hangingPunct="1">
        <a:lnSpc>
          <a:spcPct val="90000"/>
        </a:lnSpc>
        <a:spcBef>
          <a:spcPts val="1400"/>
        </a:spcBef>
        <a:buClr>
          <a:schemeClr val="bg1"/>
        </a:buClr>
        <a:buFont typeface="Arial" panose="020B0604020202020204" pitchFamily="34" charset="0"/>
        <a:buChar char="•"/>
        <a:defRPr lang="en-US" sz="2100" b="0" kern="1200" dirty="0" smtClean="0">
          <a:solidFill>
            <a:schemeClr val="bg1"/>
          </a:solidFill>
          <a:latin typeface="+mj-lt"/>
          <a:ea typeface="+mn-ea"/>
          <a:cs typeface="+mn-cs"/>
        </a:defRPr>
      </a:lvl2pPr>
      <a:lvl3pPr marL="742950" indent="-227013" algn="l" defTabSz="914400" rtl="0" eaLnBrk="1" latinLnBrk="0" hangingPunct="1">
        <a:lnSpc>
          <a:spcPct val="90000"/>
        </a:lnSpc>
        <a:spcBef>
          <a:spcPts val="1400"/>
        </a:spcBef>
        <a:buClr>
          <a:schemeClr val="bg1"/>
        </a:buClr>
        <a:buFont typeface="Arial" panose="020B0604020202020204" pitchFamily="34" charset="0"/>
        <a:buChar char="‒"/>
        <a:defRPr lang="en-US" sz="2100" b="0" kern="1200" dirty="0" smtClean="0">
          <a:solidFill>
            <a:schemeClr val="bg1"/>
          </a:solidFill>
          <a:latin typeface="+mj-lt"/>
          <a:ea typeface="+mn-ea"/>
          <a:cs typeface="+mn-cs"/>
        </a:defRPr>
      </a:lvl3pPr>
      <a:lvl4pPr marL="1028700" indent="-228600" algn="l" defTabSz="914400" rtl="0" eaLnBrk="1" latinLnBrk="0" hangingPunct="1">
        <a:lnSpc>
          <a:spcPct val="90000"/>
        </a:lnSpc>
        <a:spcBef>
          <a:spcPts val="1400"/>
        </a:spcBef>
        <a:buClr>
          <a:schemeClr val="bg1"/>
        </a:buClr>
        <a:buFont typeface="Wingdings" panose="05000000000000000000" pitchFamily="2" charset="2"/>
        <a:buChar char="§"/>
        <a:defRPr lang="en-US" sz="2100" b="0" kern="1200" dirty="0" smtClean="0">
          <a:solidFill>
            <a:schemeClr val="bg1"/>
          </a:solidFill>
          <a:latin typeface="+mj-lt"/>
          <a:ea typeface="+mn-ea"/>
          <a:cs typeface="+mn-cs"/>
        </a:defRPr>
      </a:lvl4pPr>
      <a:lvl5pPr marL="1312863" indent="-227013" algn="l" defTabSz="914400" rtl="0" eaLnBrk="1" latinLnBrk="0" hangingPunct="1">
        <a:lnSpc>
          <a:spcPct val="90000"/>
        </a:lnSpc>
        <a:spcBef>
          <a:spcPts val="1400"/>
        </a:spcBef>
        <a:buClr>
          <a:schemeClr val="bg1"/>
        </a:buClr>
        <a:buFont typeface="Arial" panose="020B0604020202020204" pitchFamily="34" charset="0"/>
        <a:buChar char="•"/>
        <a:defRPr lang="en-US" sz="2100" b="0" kern="1200" dirty="0">
          <a:solidFill>
            <a:schemeClr val="bg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Rectangle 4"/>
          <p:cNvSpPr/>
          <p:nvPr userDrawn="1"/>
        </p:nvSpPr>
        <p:spPr bwMode="invGray">
          <a:xfrm>
            <a:off x="0" y="6250080"/>
            <a:ext cx="9144000" cy="607920"/>
          </a:xfrm>
          <a:prstGeom prst="rect">
            <a:avLst/>
          </a:prstGeom>
          <a:solidFill>
            <a:schemeClr val="tx1"/>
          </a:solidFill>
          <a:ln w="19050" algn="ctr">
            <a:solidFill>
              <a:schemeClr val="tx1"/>
            </a:solid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sp>
        <p:nvSpPr>
          <p:cNvPr id="2" name="Title Placeholder 1"/>
          <p:cNvSpPr>
            <a:spLocks noGrp="1"/>
          </p:cNvSpPr>
          <p:nvPr>
            <p:ph type="title"/>
          </p:nvPr>
        </p:nvSpPr>
        <p:spPr>
          <a:xfrm>
            <a:off x="655950" y="434358"/>
            <a:ext cx="8089900" cy="563231"/>
          </a:xfrm>
          <a:prstGeom prst="rect">
            <a:avLst/>
          </a:prstGeom>
        </p:spPr>
        <p:txBody>
          <a:bodyPr vert="horz" wrap="square" lIns="91440" tIns="45720" rIns="91440" bIns="45720" rtlCol="0" anchor="t" anchorCtr="0">
            <a:spAutoFit/>
          </a:bodyPr>
          <a:lstStyle/>
          <a:p>
            <a:r>
              <a:rPr lang="en-US" dirty="0"/>
              <a:t>Slide Title Here</a:t>
            </a:r>
          </a:p>
        </p:txBody>
      </p:sp>
      <p:sp>
        <p:nvSpPr>
          <p:cNvPr id="3" name="Text Placeholder 2"/>
          <p:cNvSpPr>
            <a:spLocks noGrp="1"/>
          </p:cNvSpPr>
          <p:nvPr>
            <p:ph type="body" idx="1"/>
          </p:nvPr>
        </p:nvSpPr>
        <p:spPr>
          <a:xfrm>
            <a:off x="657789" y="1555416"/>
            <a:ext cx="8089901" cy="1661993"/>
          </a:xfrm>
          <a:prstGeom prst="rect">
            <a:avLst/>
          </a:prstGeom>
        </p:spPr>
        <p:txBody>
          <a:bodyPr vert="horz" wrap="square" lIns="91440" tIns="45720" rIns="91440" bIns="45720" rtlCol="0">
            <a:noAutofit/>
          </a:bodyPr>
          <a:lstStyle/>
          <a:p>
            <a:pPr lvl="0"/>
            <a:r>
              <a:rPr lang="en-US" dirty="0"/>
              <a:t>Click to edit bullet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4"/>
          <p:cNvSpPr>
            <a:spLocks noGrp="1"/>
          </p:cNvSpPr>
          <p:nvPr>
            <p:ph type="dt" sz="half" idx="2"/>
          </p:nvPr>
        </p:nvSpPr>
        <p:spPr>
          <a:xfrm>
            <a:off x="6334637" y="6452360"/>
            <a:ext cx="927193" cy="155235"/>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2F16068D-31AE-46B6-9D80-B37F18DC4F85}" type="datetime1">
              <a:rPr lang="en-US" smtClean="0"/>
              <a:t>8/20/2018</a:t>
            </a:fld>
            <a:endParaRPr lang="en-US" dirty="0"/>
          </a:p>
        </p:txBody>
      </p:sp>
      <p:sp>
        <p:nvSpPr>
          <p:cNvPr id="11" name="Footer Placeholder 5"/>
          <p:cNvSpPr>
            <a:spLocks noGrp="1"/>
          </p:cNvSpPr>
          <p:nvPr>
            <p:ph type="ftr" sz="quarter" idx="3"/>
          </p:nvPr>
        </p:nvSpPr>
        <p:spPr>
          <a:xfrm>
            <a:off x="729161" y="6470128"/>
            <a:ext cx="4310907" cy="137980"/>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r>
              <a:rPr lang="en-US"/>
              <a:t>Presentation Title and/or Sub Brand Name Here</a:t>
            </a:r>
            <a:endParaRPr lang="en-US" dirty="0"/>
          </a:p>
        </p:txBody>
      </p:sp>
      <p:sp>
        <p:nvSpPr>
          <p:cNvPr id="12" name="Slide Number Placeholder 6"/>
          <p:cNvSpPr>
            <a:spLocks noGrp="1"/>
          </p:cNvSpPr>
          <p:nvPr>
            <p:ph type="sldNum" sz="quarter" idx="4"/>
          </p:nvPr>
        </p:nvSpPr>
        <p:spPr>
          <a:xfrm>
            <a:off x="358009" y="6453503"/>
            <a:ext cx="246061" cy="155233"/>
          </a:xfrm>
          <a:prstGeom prst="rect">
            <a:avLst/>
          </a:prstGeom>
        </p:spPr>
        <p:txBody>
          <a:bodyPr vert="horz" wrap="square" lIns="0" tIns="0" rIns="0" bIns="0" rtlCol="0" anchor="b" anchorCtr="0"/>
          <a:lstStyle>
            <a:lvl1pPr algn="l">
              <a:defRPr sz="900" i="0">
                <a:solidFill>
                  <a:schemeClr val="bg1"/>
                </a:solidFill>
                <a:latin typeface="Arial" pitchFamily="34" charset="0"/>
                <a:cs typeface="Arial" pitchFamily="34" charset="0"/>
              </a:defRPr>
            </a:lvl1pPr>
          </a:lstStyle>
          <a:p>
            <a:fld id="{7BCC8D0D-EAEC-449D-9161-023DFF90F2E2}" type="slidenum">
              <a:rPr lang="en-US" smtClean="0"/>
              <a:pPr/>
              <a:t>‹#›</a:t>
            </a:fld>
            <a:endParaRPr lang="en-US" dirty="0"/>
          </a:p>
        </p:txBody>
      </p:sp>
      <p:pic>
        <p:nvPicPr>
          <p:cNvPr id="9" name="Picture 41"/>
          <p:cNvPicPr>
            <a:picLocks noChangeAspect="1" noChangeArrowheads="1"/>
          </p:cNvPicPr>
          <p:nvPr userDrawn="1"/>
        </p:nvPicPr>
        <p:blipFill rotWithShape="1">
          <a:blip r:embed="rId21">
            <a:extLst>
              <a:ext uri="{28A0092B-C50C-407E-A947-70E740481C1C}">
                <a14:useLocalDpi xmlns:a14="http://schemas.microsoft.com/office/drawing/2010/main" val="0"/>
              </a:ext>
            </a:extLst>
          </a:blip>
          <a:srcRect b="35957"/>
          <a:stretch/>
        </p:blipFill>
        <p:spPr bwMode="invGray">
          <a:xfrm>
            <a:off x="8131174" y="6392864"/>
            <a:ext cx="799313" cy="335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7434878"/>
      </p:ext>
    </p:extLst>
  </p:cSld>
  <p:clrMap bg1="lt1" tx1="dk1" bg2="lt2" tx2="dk2" accent1="accent1" accent2="accent2" accent3="accent3" accent4="accent4" accent5="accent5" accent6="accent6" hlink="hlink" folHlink="folHlink"/>
  <p:sldLayoutIdLst>
    <p:sldLayoutId id="2147484007" r:id="rId1"/>
    <p:sldLayoutId id="2147483972" r:id="rId2"/>
    <p:sldLayoutId id="2147484008" r:id="rId3"/>
    <p:sldLayoutId id="2147484009" r:id="rId4"/>
    <p:sldLayoutId id="2147484010" r:id="rId5"/>
    <p:sldLayoutId id="2147484011" r:id="rId6"/>
    <p:sldLayoutId id="2147484001" r:id="rId7"/>
    <p:sldLayoutId id="2147483979" r:id="rId8"/>
    <p:sldLayoutId id="2147483980" r:id="rId9"/>
    <p:sldLayoutId id="2147483981" r:id="rId10"/>
    <p:sldLayoutId id="2147483982" r:id="rId11"/>
    <p:sldLayoutId id="2147483983" r:id="rId12"/>
    <p:sldLayoutId id="2147483984" r:id="rId13"/>
    <p:sldLayoutId id="2147483985" r:id="rId14"/>
    <p:sldLayoutId id="2147483986" r:id="rId15"/>
    <p:sldLayoutId id="2147483987" r:id="rId16"/>
    <p:sldLayoutId id="2147483988" r:id="rId17"/>
    <p:sldLayoutId id="2147483989" r:id="rId18"/>
    <p:sldLayoutId id="2147484017" r:id="rId19"/>
  </p:sldLayoutIdLst>
  <p:transition>
    <p:fade/>
  </p:transition>
  <p:hf hdr="0" ftr="0" dt="0"/>
  <p:txStyles>
    <p:titleStyle>
      <a:lvl1pPr algn="l" defTabSz="914400" rtl="0" eaLnBrk="1" latinLnBrk="0" hangingPunct="1">
        <a:lnSpc>
          <a:spcPct val="85000"/>
        </a:lnSpc>
        <a:spcBef>
          <a:spcPct val="0"/>
        </a:spcBef>
        <a:buNone/>
        <a:defRPr lang="en-US" sz="3600" b="0" kern="1200" cap="none" spc="0" baseline="0" dirty="0" smtClean="0">
          <a:solidFill>
            <a:schemeClr val="tx1"/>
          </a:solidFill>
          <a:latin typeface="+mn-lt"/>
          <a:ea typeface="+mj-ea"/>
          <a:cs typeface="Arial" pitchFamily="34" charset="0"/>
        </a:defRPr>
      </a:lvl1pPr>
    </p:titleStyle>
    <p:bodyStyle>
      <a:lvl1pPr marL="168275" indent="-168275" algn="l" defTabSz="914400" rtl="0" eaLnBrk="1" latinLnBrk="0" hangingPunct="1">
        <a:lnSpc>
          <a:spcPct val="90000"/>
        </a:lnSpc>
        <a:spcBef>
          <a:spcPts val="1400"/>
        </a:spcBef>
        <a:buClr>
          <a:schemeClr val="accent1"/>
        </a:buClr>
        <a:buFont typeface="Wingdings" panose="05000000000000000000" pitchFamily="2" charset="2"/>
        <a:buChar char="§"/>
        <a:defRPr lang="en-US" sz="2100" b="0" kern="1200" dirty="0" smtClean="0">
          <a:solidFill>
            <a:schemeClr val="tx1"/>
          </a:solidFill>
          <a:latin typeface="+mj-lt"/>
          <a:ea typeface="+mn-ea"/>
          <a:cs typeface="+mn-cs"/>
        </a:defRPr>
      </a:lvl1pPr>
      <a:lvl2pPr marL="457200" indent="-227013" algn="l" defTabSz="914400" rtl="0" eaLnBrk="1" latinLnBrk="0" hangingPunct="1">
        <a:lnSpc>
          <a:spcPct val="90000"/>
        </a:lnSpc>
        <a:spcBef>
          <a:spcPts val="1400"/>
        </a:spcBef>
        <a:buClr>
          <a:schemeClr val="accent1"/>
        </a:buClr>
        <a:buFont typeface="Arial" panose="020B0604020202020204" pitchFamily="34" charset="0"/>
        <a:buChar char="•"/>
        <a:defRPr lang="en-US" sz="2100" b="0" kern="1200" dirty="0" smtClean="0">
          <a:solidFill>
            <a:schemeClr val="tx1"/>
          </a:solidFill>
          <a:latin typeface="+mj-lt"/>
          <a:ea typeface="+mn-ea"/>
          <a:cs typeface="+mn-cs"/>
        </a:defRPr>
      </a:lvl2pPr>
      <a:lvl3pPr marL="742950" indent="-227013" algn="l" defTabSz="914400" rtl="0" eaLnBrk="1" latinLnBrk="0" hangingPunct="1">
        <a:lnSpc>
          <a:spcPct val="90000"/>
        </a:lnSpc>
        <a:spcBef>
          <a:spcPts val="1400"/>
        </a:spcBef>
        <a:buClr>
          <a:schemeClr val="accent1"/>
        </a:buClr>
        <a:buFont typeface="Arial" panose="020B0604020202020204" pitchFamily="34" charset="0"/>
        <a:buChar char="‒"/>
        <a:defRPr lang="en-US" sz="2100" b="0" kern="1200" dirty="0" smtClean="0">
          <a:solidFill>
            <a:schemeClr val="tx1"/>
          </a:solidFill>
          <a:latin typeface="+mj-lt"/>
          <a:ea typeface="+mn-ea"/>
          <a:cs typeface="+mn-cs"/>
        </a:defRPr>
      </a:lvl3pPr>
      <a:lvl4pPr marL="1028700" indent="-228600" algn="l" defTabSz="914400" rtl="0" eaLnBrk="1" latinLnBrk="0" hangingPunct="1">
        <a:lnSpc>
          <a:spcPct val="90000"/>
        </a:lnSpc>
        <a:spcBef>
          <a:spcPts val="1400"/>
        </a:spcBef>
        <a:buClr>
          <a:schemeClr val="accent1"/>
        </a:buClr>
        <a:buFont typeface="Wingdings" panose="05000000000000000000" pitchFamily="2" charset="2"/>
        <a:buChar char="§"/>
        <a:defRPr lang="en-US" sz="2100" b="0" kern="1200" dirty="0" smtClean="0">
          <a:solidFill>
            <a:schemeClr val="tx1"/>
          </a:solidFill>
          <a:latin typeface="+mj-lt"/>
          <a:ea typeface="+mn-ea"/>
          <a:cs typeface="+mn-cs"/>
        </a:defRPr>
      </a:lvl4pPr>
      <a:lvl5pPr marL="1312863" indent="-227013" algn="l" defTabSz="914400" rtl="0" eaLnBrk="1" latinLnBrk="0" hangingPunct="1">
        <a:lnSpc>
          <a:spcPct val="90000"/>
        </a:lnSpc>
        <a:spcBef>
          <a:spcPts val="1400"/>
        </a:spcBef>
        <a:buClr>
          <a:schemeClr val="accent1"/>
        </a:buClr>
        <a:buFont typeface="Arial" panose="020B0604020202020204" pitchFamily="34" charset="0"/>
        <a:buChar char="•"/>
        <a:defRPr lang="en-US" sz="2100" b="0" kern="1200" dirty="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2.xml"/><Relationship Id="rId1" Type="http://schemas.openxmlformats.org/officeDocument/2006/relationships/vmlDrawing" Target="../drawings/vmlDrawing1.v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comments" Target="../comments/comment2.xml"/><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53.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250.png"/><Relationship Id="rId1" Type="http://schemas.openxmlformats.org/officeDocument/2006/relationships/slideLayout" Target="../slideLayouts/slideLayout52.xml"/><Relationship Id="rId4" Type="http://schemas.openxmlformats.org/officeDocument/2006/relationships/image" Target="../media/image19.emf"/></Relationships>
</file>

<file path=ppt/slides/_rels/slide2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comments" Target="../comments/comment4.xml"/><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19.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3.xml"/></Relationships>
</file>

<file path=ppt/slides/_rels/slide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3.xml"/></Relationships>
</file>

<file path=ppt/slides/_rels/slide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53.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53.xml"/></Relationships>
</file>

<file path=ppt/slides/_rels/slide4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5.png"/><Relationship Id="rId1" Type="http://schemas.openxmlformats.org/officeDocument/2006/relationships/slideLayout" Target="../slideLayouts/slideLayout5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52.xml"/><Relationship Id="rId5" Type="http://schemas.openxmlformats.org/officeDocument/2006/relationships/image" Target="../media/image37.png"/><Relationship Id="rId4" Type="http://schemas.openxmlformats.org/officeDocument/2006/relationships/image" Target="../media/image3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comments" Target="../comments/comment5.xml"/><Relationship Id="rId2" Type="http://schemas.openxmlformats.org/officeDocument/2006/relationships/notesSlide" Target="../notesSlides/notesSlide14.xml"/><Relationship Id="rId1" Type="http://schemas.openxmlformats.org/officeDocument/2006/relationships/slideLayout" Target="../slideLayouts/slideLayout5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730" y="2247501"/>
            <a:ext cx="8130270" cy="2080570"/>
          </a:xfrm>
        </p:spPr>
        <p:txBody>
          <a:bodyPr/>
          <a:lstStyle/>
          <a:p>
            <a:r>
              <a:rPr lang="en-US" sz="3600" dirty="0"/>
              <a:t>Simulations for Studying Cognitive Reserve </a:t>
            </a:r>
            <a:r>
              <a:rPr lang="en-US" sz="3200" dirty="0"/>
              <a:t>Friday Harbor Advanced Psychometric Methods in Cognitive Aging Workgroup 10</a:t>
            </a:r>
            <a:br>
              <a:rPr lang="en-US" sz="3600" dirty="0"/>
            </a:br>
            <a:endParaRPr lang="en-US" sz="3600" dirty="0"/>
          </a:p>
        </p:txBody>
      </p:sp>
      <p:sp>
        <p:nvSpPr>
          <p:cNvPr id="11" name="Text Placeholder 10"/>
          <p:cNvSpPr>
            <a:spLocks noGrp="1"/>
          </p:cNvSpPr>
          <p:nvPr>
            <p:ph type="body" sz="quarter" idx="10"/>
          </p:nvPr>
        </p:nvSpPr>
        <p:spPr/>
        <p:txBody>
          <a:bodyPr/>
          <a:lstStyle/>
          <a:p>
            <a:pPr>
              <a:lnSpc>
                <a:spcPct val="110000"/>
              </a:lnSpc>
            </a:pPr>
            <a:r>
              <a:rPr lang="en-US" dirty="0"/>
              <a:t>Maria Glymour</a:t>
            </a:r>
          </a:p>
          <a:p>
            <a:pPr>
              <a:lnSpc>
                <a:spcPct val="110000"/>
              </a:lnSpc>
            </a:pPr>
            <a:r>
              <a:rPr lang="en-US" dirty="0"/>
              <a:t>Department of Epidemiology and Biostatistics</a:t>
            </a:r>
          </a:p>
          <a:p>
            <a:pPr>
              <a:lnSpc>
                <a:spcPct val="110000"/>
              </a:lnSpc>
            </a:pPr>
            <a:r>
              <a:rPr lang="en-US" dirty="0"/>
              <a:t>University of California, San Francisco</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434358"/>
            <a:ext cx="8089900" cy="1045992"/>
          </a:xfrm>
        </p:spPr>
        <p:txBody>
          <a:bodyPr/>
          <a:lstStyle/>
          <a:p>
            <a:r>
              <a:rPr lang="en-US" dirty="0"/>
              <a:t>Calculate power, sample size, minimum detectable effect size? </a:t>
            </a:r>
          </a:p>
        </p:txBody>
      </p:sp>
      <p:sp>
        <p:nvSpPr>
          <p:cNvPr id="3" name="Content Placeholder 2"/>
          <p:cNvSpPr>
            <a:spLocks noGrp="1"/>
          </p:cNvSpPr>
          <p:nvPr>
            <p:ph idx="1"/>
          </p:nvPr>
        </p:nvSpPr>
        <p:spPr>
          <a:xfrm>
            <a:off x="616845" y="1432585"/>
            <a:ext cx="8089901" cy="4940919"/>
          </a:xfrm>
        </p:spPr>
        <p:txBody>
          <a:bodyPr/>
          <a:lstStyle/>
          <a:p>
            <a:r>
              <a:rPr lang="en-US" sz="1800" dirty="0"/>
              <a:t>Statistical </a:t>
            </a:r>
            <a:r>
              <a:rPr lang="en-US" sz="1800" b="1" dirty="0"/>
              <a:t>power</a:t>
            </a:r>
            <a:r>
              <a:rPr lang="en-US" sz="1800" dirty="0"/>
              <a:t> is the probability that, if an </a:t>
            </a:r>
            <a:r>
              <a:rPr lang="en-US" sz="1800" i="1" dirty="0"/>
              <a:t>effect size</a:t>
            </a:r>
            <a:r>
              <a:rPr lang="en-US" sz="1800" dirty="0"/>
              <a:t> is as large as you hypothesize (H</a:t>
            </a:r>
            <a:r>
              <a:rPr lang="en-US" sz="1800" baseline="-25000" dirty="0"/>
              <a:t>a</a:t>
            </a:r>
            <a:r>
              <a:rPr lang="en-US" sz="1800" dirty="0"/>
              <a:t>), and you apply a specific </a:t>
            </a:r>
            <a:r>
              <a:rPr lang="en-US" sz="1800" i="1" dirty="0"/>
              <a:t>alpha</a:t>
            </a:r>
            <a:r>
              <a:rPr lang="en-US" sz="1800" dirty="0"/>
              <a:t> criterion (e.g., p&lt;.05) to test the null hypothesis (H</a:t>
            </a:r>
            <a:r>
              <a:rPr lang="en-US" sz="1800" baseline="-25000" dirty="0"/>
              <a:t>0</a:t>
            </a:r>
            <a:r>
              <a:rPr lang="en-US" sz="1800" dirty="0"/>
              <a:t>) in a data set of size </a:t>
            </a:r>
            <a:r>
              <a:rPr lang="en-US" sz="1800" i="1" dirty="0"/>
              <a:t>N</a:t>
            </a:r>
            <a:r>
              <a:rPr lang="en-US" sz="1800" dirty="0"/>
              <a:t> with a particular </a:t>
            </a:r>
            <a:r>
              <a:rPr lang="en-US" sz="1800" i="1" dirty="0"/>
              <a:t>exposure distribution </a:t>
            </a:r>
            <a:r>
              <a:rPr lang="en-US" sz="1800" dirty="0"/>
              <a:t>(e.g., 50% exposed, 50% unexposed), you would reject the null hypothesis. </a:t>
            </a:r>
          </a:p>
          <a:p>
            <a:r>
              <a:rPr lang="en-US" sz="1800" dirty="0"/>
              <a:t>Sample size (</a:t>
            </a:r>
            <a:r>
              <a:rPr lang="en-US" sz="1800" b="1" dirty="0"/>
              <a:t>N</a:t>
            </a:r>
            <a:r>
              <a:rPr lang="en-US" sz="1800" dirty="0"/>
              <a:t>) calculations estimate the sample size N you would need to achieve a target level of statistical </a:t>
            </a:r>
            <a:r>
              <a:rPr lang="en-US" sz="1800" i="1" dirty="0"/>
              <a:t>power</a:t>
            </a:r>
            <a:r>
              <a:rPr lang="en-US" sz="1800" dirty="0"/>
              <a:t> (e.g., 80%), assuming a particular </a:t>
            </a:r>
            <a:r>
              <a:rPr lang="en-US" sz="1800" i="1" dirty="0"/>
              <a:t>exposure distribution </a:t>
            </a:r>
            <a:r>
              <a:rPr lang="en-US" sz="1800" dirty="0"/>
              <a:t>and </a:t>
            </a:r>
            <a:r>
              <a:rPr lang="en-US" sz="1800" i="1" dirty="0"/>
              <a:t>effect size </a:t>
            </a:r>
            <a:r>
              <a:rPr lang="en-US" sz="1800" dirty="0"/>
              <a:t>is as large as you hypothesize and that you apply a specific </a:t>
            </a:r>
            <a:r>
              <a:rPr lang="en-US" sz="1800" i="1" dirty="0"/>
              <a:t>alpha</a:t>
            </a:r>
            <a:r>
              <a:rPr lang="en-US" sz="1800" dirty="0"/>
              <a:t> criterion to test the null hypothesis.</a:t>
            </a:r>
          </a:p>
          <a:p>
            <a:r>
              <a:rPr lang="en-US" sz="1800" b="1" dirty="0"/>
              <a:t>Minimum detectable effect</a:t>
            </a:r>
            <a:r>
              <a:rPr lang="en-US" sz="1800" dirty="0"/>
              <a:t> size is the smallest effect size you would have a specific amount of statistical </a:t>
            </a:r>
            <a:r>
              <a:rPr lang="en-US" sz="1800" i="1" dirty="0"/>
              <a:t>power</a:t>
            </a:r>
            <a:r>
              <a:rPr lang="en-US" sz="1800" dirty="0"/>
              <a:t> to detect in a data set of size </a:t>
            </a:r>
            <a:r>
              <a:rPr lang="en-US" sz="1800" i="1" dirty="0"/>
              <a:t>N</a:t>
            </a:r>
            <a:r>
              <a:rPr lang="en-US" sz="1800" dirty="0"/>
              <a:t> with a particular </a:t>
            </a:r>
            <a:r>
              <a:rPr lang="en-US" sz="1800" i="1" dirty="0"/>
              <a:t>exposure distribution </a:t>
            </a:r>
            <a:r>
              <a:rPr lang="en-US" sz="1800" dirty="0"/>
              <a:t>and using a specific </a:t>
            </a:r>
            <a:r>
              <a:rPr lang="en-US" sz="1800" i="1" dirty="0"/>
              <a:t>alpha</a:t>
            </a:r>
            <a:r>
              <a:rPr lang="en-US" sz="1800" dirty="0"/>
              <a:t> criterion to test the null hypothesis. </a:t>
            </a:r>
          </a:p>
          <a:p>
            <a:r>
              <a:rPr lang="en-US" sz="1800" dirty="0"/>
              <a:t>There are 4 components; specifying 3 determines the fourth.</a:t>
            </a:r>
          </a:p>
          <a:p>
            <a:r>
              <a:rPr lang="en-US" sz="1800" dirty="0"/>
              <a:t>Effect size is often expressed as two input assumptions, e.g., the difference in means and the variance of the outcome, but focus on the Z-score effect.</a:t>
            </a:r>
            <a:endParaRPr lang="en-US" sz="2000" dirty="0"/>
          </a:p>
        </p:txBody>
      </p:sp>
      <p:sp>
        <p:nvSpPr>
          <p:cNvPr id="4" name="Slide Number Placeholder 3"/>
          <p:cNvSpPr>
            <a:spLocks noGrp="1"/>
          </p:cNvSpPr>
          <p:nvPr>
            <p:ph type="sldNum" sz="quarter" idx="12"/>
          </p:nvPr>
        </p:nvSpPr>
        <p:spPr/>
        <p:txBody>
          <a:bodyPr/>
          <a:lstStyle/>
          <a:p>
            <a:fld id="{B2000208-2C46-41A5-A44C-CD43BAC93D91}" type="slidenum">
              <a:rPr lang="en-US" smtClean="0"/>
              <a:t>10</a:t>
            </a:fld>
            <a:endParaRPr lang="en-US"/>
          </a:p>
        </p:txBody>
      </p:sp>
    </p:spTree>
    <p:extLst>
      <p:ext uri="{BB962C8B-B14F-4D97-AF65-F5344CB8AC3E}">
        <p14:creationId xmlns:p14="http://schemas.microsoft.com/office/powerpoint/2010/main" val="67539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434358"/>
            <a:ext cx="8089900" cy="1045992"/>
          </a:xfrm>
        </p:spPr>
        <p:txBody>
          <a:bodyPr/>
          <a:lstStyle/>
          <a:p>
            <a:r>
              <a:rPr lang="en-US" dirty="0"/>
              <a:t>Calculate power, sample size, minimum detectable effect size? </a:t>
            </a:r>
          </a:p>
        </p:txBody>
      </p:sp>
      <p:sp>
        <p:nvSpPr>
          <p:cNvPr id="3" name="Content Placeholder 2"/>
          <p:cNvSpPr>
            <a:spLocks noGrp="1"/>
          </p:cNvSpPr>
          <p:nvPr>
            <p:ph idx="1"/>
          </p:nvPr>
        </p:nvSpPr>
        <p:spPr>
          <a:xfrm>
            <a:off x="616845" y="1432585"/>
            <a:ext cx="8089901" cy="4940919"/>
          </a:xfrm>
        </p:spPr>
        <p:txBody>
          <a:bodyPr/>
          <a:lstStyle/>
          <a:p>
            <a:r>
              <a:rPr lang="en-US" sz="2400" dirty="0"/>
              <a:t>If you are conducting secondary data analysis, there’s not much use in a sample size calculation; that is already fixed. </a:t>
            </a:r>
          </a:p>
          <a:p>
            <a:r>
              <a:rPr lang="en-US" sz="2400" dirty="0"/>
              <a:t>With secondary data, estimate power (if you have a reasonable estimate of the anticipated effect size) or MDE (if you have no idea of the anticipated effect size)</a:t>
            </a:r>
          </a:p>
          <a:p>
            <a:endParaRPr lang="en-US" sz="2400" dirty="0"/>
          </a:p>
          <a:p>
            <a:endParaRPr lang="en-US" sz="2000" dirty="0"/>
          </a:p>
        </p:txBody>
      </p:sp>
      <p:sp>
        <p:nvSpPr>
          <p:cNvPr id="4" name="Slide Number Placeholder 3"/>
          <p:cNvSpPr>
            <a:spLocks noGrp="1"/>
          </p:cNvSpPr>
          <p:nvPr>
            <p:ph type="sldNum" sz="quarter" idx="12"/>
          </p:nvPr>
        </p:nvSpPr>
        <p:spPr/>
        <p:txBody>
          <a:bodyPr/>
          <a:lstStyle/>
          <a:p>
            <a:fld id="{B2000208-2C46-41A5-A44C-CD43BAC93D91}" type="slidenum">
              <a:rPr lang="en-US" smtClean="0"/>
              <a:t>11</a:t>
            </a:fld>
            <a:endParaRPr lang="en-US"/>
          </a:p>
        </p:txBody>
      </p:sp>
    </p:spTree>
    <p:extLst>
      <p:ext uri="{BB962C8B-B14F-4D97-AF65-F5344CB8AC3E}">
        <p14:creationId xmlns:p14="http://schemas.microsoft.com/office/powerpoint/2010/main" val="3763818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spcBef>
                <a:spcPct val="0"/>
              </a:spcBef>
              <a:buFontTx/>
              <a:buNone/>
            </a:pPr>
            <a:fld id="{3609C258-26C0-44A4-A432-F9F75A424AB6}" type="slidenum">
              <a:rPr lang="en-GB" altLang="en-US" sz="1400"/>
              <a:pPr>
                <a:spcBef>
                  <a:spcPct val="0"/>
                </a:spcBef>
                <a:buFontTx/>
                <a:buNone/>
              </a:pPr>
              <a:t>12</a:t>
            </a:fld>
            <a:endParaRPr lang="en-GB" altLang="en-US" sz="1400"/>
          </a:p>
        </p:txBody>
      </p:sp>
      <p:sp>
        <p:nvSpPr>
          <p:cNvPr id="19459" name="Rectangle 2"/>
          <p:cNvSpPr>
            <a:spLocks noGrp="1" noChangeArrowheads="1"/>
          </p:cNvSpPr>
          <p:nvPr>
            <p:ph type="title"/>
          </p:nvPr>
        </p:nvSpPr>
        <p:spPr>
          <a:xfrm>
            <a:off x="655950" y="434358"/>
            <a:ext cx="8089900" cy="575094"/>
          </a:xfrm>
        </p:spPr>
        <p:txBody>
          <a:bodyPr/>
          <a:lstStyle/>
          <a:p>
            <a:pPr eaLnBrk="1" hangingPunct="1"/>
            <a:r>
              <a:rPr lang="en-GB" altLang="en-US" dirty="0"/>
              <a:t>Statistical Hypothesis Testing </a:t>
            </a:r>
          </a:p>
        </p:txBody>
      </p:sp>
      <p:graphicFrame>
        <p:nvGraphicFramePr>
          <p:cNvPr id="9258" name="Group 42"/>
          <p:cNvGraphicFramePr>
            <a:graphicFrameLocks noGrp="1"/>
          </p:cNvGraphicFramePr>
          <p:nvPr>
            <p:extLst>
              <p:ext uri="{D42A27DB-BD31-4B8C-83A1-F6EECF244321}">
                <p14:modId xmlns:p14="http://schemas.microsoft.com/office/powerpoint/2010/main" val="1659843403"/>
              </p:ext>
            </p:extLst>
          </p:nvPr>
        </p:nvGraphicFramePr>
        <p:xfrm>
          <a:off x="579437" y="1124803"/>
          <a:ext cx="7620000" cy="4506905"/>
        </p:xfrm>
        <a:graphic>
          <a:graphicData uri="http://schemas.openxmlformats.org/drawingml/2006/table">
            <a:tbl>
              <a:tblPr/>
              <a:tblGrid>
                <a:gridCol w="19050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17984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a:t>
                      </a:r>
                    </a:p>
                  </a:txBody>
                  <a:tcPr marT="45723" marB="45723"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t>
                      </a:r>
                      <a:r>
                        <a:rPr kumimoji="0" lang="en-GB" sz="2800" b="0"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o</a:t>
                      </a: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true i.e., there is really no effect to find</a:t>
                      </a:r>
                    </a:p>
                  </a:txBody>
                  <a:tcPr marT="45723" marB="45723"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a:t>
                      </a:r>
                      <a:r>
                        <a:rPr kumimoji="0" lang="en-GB" sz="2800" b="0"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o</a:t>
                      </a: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false i.e., there really is an effect to be found </a:t>
                      </a:r>
                    </a:p>
                  </a:txBody>
                  <a:tcPr marT="45723" marB="4572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0"/>
                  </a:ext>
                </a:extLst>
              </a:tr>
              <a:tr h="135423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Reject H</a:t>
                      </a:r>
                      <a:r>
                        <a:rPr kumimoji="0" lang="en-GB" sz="2800" b="0"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o</a:t>
                      </a:r>
                    </a:p>
                  </a:txBody>
                  <a:tcPr marT="45723" marB="45723"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Type I error: </a:t>
                      </a:r>
                      <a:r>
                        <a:rPr kumimoji="0" lang="en-GB"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prob</a:t>
                      </a: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α </a:t>
                      </a:r>
                    </a:p>
                  </a:txBody>
                  <a:tcPr marT="45723" marB="45723"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correct decision: </a:t>
                      </a:r>
                      <a:r>
                        <a:rPr kumimoji="0" lang="en-GB"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prob</a:t>
                      </a: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1 - β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54231">
                <a:tc>
                  <a:txBody>
                    <a:bodyPr/>
                    <a:lstStyle/>
                    <a:p>
                      <a:pPr marL="0" marR="0" lvl="0" indent="0" algn="just"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“Fail to reject” H</a:t>
                      </a:r>
                      <a:r>
                        <a:rPr kumimoji="0" lang="en-GB" sz="2800" b="0" i="0" u="none" strike="noStrike" cap="none" normalizeH="0" baseline="-30000" dirty="0">
                          <a:ln>
                            <a:noFill/>
                          </a:ln>
                          <a:solidFill>
                            <a:schemeClr val="tx1"/>
                          </a:solidFill>
                          <a:effectLst/>
                          <a:latin typeface="Times New Roman" panose="02020603050405020304" pitchFamily="18" charset="0"/>
                          <a:cs typeface="Times New Roman" panose="02020603050405020304" pitchFamily="18" charset="0"/>
                        </a:rPr>
                        <a:t>o</a:t>
                      </a:r>
                    </a:p>
                  </a:txBody>
                  <a:tcPr marT="45723" marB="45723" anchor="ctr" horzOverflow="overflow">
                    <a:lnL w="28575"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correct decision: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prob</a:t>
                      </a: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1 - α </a:t>
                      </a:r>
                    </a:p>
                  </a:txBody>
                  <a:tcPr marT="45723" marB="45723" anchor="ctr" horzOverflow="overflow">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Type II error: </a:t>
                      </a:r>
                      <a:r>
                        <a:rPr kumimoji="0" lang="en-GB" sz="2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prob</a:t>
                      </a:r>
                      <a:r>
                        <a:rPr kumimoji="0" lang="en-GB"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β </a:t>
                      </a:r>
                    </a:p>
                  </a:txBody>
                  <a:tcPr marT="45723" marB="45723"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9478" name="PB"/>
          <p:cNvSpPr>
            <a:spLocks noChangeArrowheads="1"/>
          </p:cNvSpPr>
          <p:nvPr/>
        </p:nvSpPr>
        <p:spPr bwMode="auto">
          <a:xfrm>
            <a:off x="0" y="6705600"/>
            <a:ext cx="1158875" cy="152400"/>
          </a:xfrm>
          <a:prstGeom prst="rect">
            <a:avLst/>
          </a:prstGeom>
          <a:solidFill>
            <a:srgbClr val="7F0000"/>
          </a:solidFill>
          <a:ln w="9525" algn="ctr">
            <a:solidFill>
              <a:schemeClr val="tx1"/>
            </a:solidFill>
            <a:round/>
            <a:headEnd/>
            <a:tailEnd type="triangle" w="med" len="med"/>
          </a:ln>
        </p:spPr>
        <p:txBody>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endParaRPr lang="en-US" altLang="en-US"/>
          </a:p>
        </p:txBody>
      </p:sp>
      <p:sp>
        <p:nvSpPr>
          <p:cNvPr id="2" name="TextBox 1"/>
          <p:cNvSpPr txBox="1"/>
          <p:nvPr/>
        </p:nvSpPr>
        <p:spPr bwMode="auto">
          <a:xfrm>
            <a:off x="218364" y="5782607"/>
            <a:ext cx="8734567" cy="553998"/>
          </a:xfrm>
          <a:prstGeom prst="rect">
            <a:avLst/>
          </a:prstGeom>
          <a:noFill/>
          <a:ln w="19050" algn="ctr">
            <a:noFill/>
            <a:miter lim="800000"/>
            <a:headEnd/>
            <a:tailEnd/>
          </a:ln>
        </p:spPr>
        <p:txBody>
          <a:bodyPr wrap="square" lIns="0" tIns="0" rIns="0" bIns="0" rtlCol="0">
            <a:spAutoFit/>
          </a:bodyPr>
          <a:lstStyle/>
          <a:p>
            <a:r>
              <a:rPr lang="en-US" dirty="0"/>
              <a:t>Slide modified from: </a:t>
            </a:r>
            <a:r>
              <a:rPr lang="en-GB" altLang="en-US" dirty="0"/>
              <a:t>Mike Cox, Newcastle University,, https://www.staff.ncl.ac.uk/mike.cox/III/power.ppt</a:t>
            </a:r>
          </a:p>
        </p:txBody>
      </p:sp>
    </p:spTree>
    <p:extLst>
      <p:ext uri="{BB962C8B-B14F-4D97-AF65-F5344CB8AC3E}">
        <p14:creationId xmlns:p14="http://schemas.microsoft.com/office/powerpoint/2010/main" val="3250255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434358"/>
            <a:ext cx="8089900" cy="575094"/>
          </a:xfrm>
        </p:spPr>
        <p:txBody>
          <a:bodyPr/>
          <a:lstStyle/>
          <a:p>
            <a:r>
              <a:rPr lang="en-US" dirty="0"/>
              <a:t>Example</a:t>
            </a:r>
          </a:p>
        </p:txBody>
      </p:sp>
      <p:sp>
        <p:nvSpPr>
          <p:cNvPr id="3" name="Content Placeholder 2"/>
          <p:cNvSpPr>
            <a:spLocks noGrp="1"/>
          </p:cNvSpPr>
          <p:nvPr>
            <p:ph idx="1"/>
          </p:nvPr>
        </p:nvSpPr>
        <p:spPr>
          <a:xfrm>
            <a:off x="589550" y="1132335"/>
            <a:ext cx="8089901" cy="4531485"/>
          </a:xfrm>
        </p:spPr>
        <p:txBody>
          <a:bodyPr/>
          <a:lstStyle/>
          <a:p>
            <a:r>
              <a:rPr lang="en-US" dirty="0"/>
              <a:t>H</a:t>
            </a:r>
            <a:r>
              <a:rPr lang="en-US" baseline="-25000" dirty="0"/>
              <a:t>0</a:t>
            </a:r>
            <a:r>
              <a:rPr lang="en-US" dirty="0"/>
              <a:t>= low education individuals have the same average BMI as high education individuals</a:t>
            </a:r>
          </a:p>
          <a:p>
            <a:r>
              <a:rPr lang="en-US" dirty="0"/>
              <a:t>H</a:t>
            </a:r>
            <a:r>
              <a:rPr lang="en-US" baseline="-25000" dirty="0"/>
              <a:t>a</a:t>
            </a:r>
            <a:r>
              <a:rPr lang="en-US" dirty="0"/>
              <a:t>= low education individuals have a BMI 1 standard deviation higher than high education individuals </a:t>
            </a:r>
          </a:p>
          <a:p>
            <a:r>
              <a:rPr lang="en-US" dirty="0"/>
              <a:t>Test with a sample of N=2,000</a:t>
            </a:r>
          </a:p>
          <a:p>
            <a:r>
              <a:rPr lang="en-US" dirty="0"/>
              <a:t>50% of the sample has high education and 50% low education individuals</a:t>
            </a:r>
          </a:p>
          <a:p>
            <a:r>
              <a:rPr lang="en-US" dirty="0"/>
              <a:t>Use </a:t>
            </a:r>
            <a:r>
              <a:rPr lang="en-US" dirty="0">
                <a:latin typeface="Symbol" panose="05050102010706020507" pitchFamily="18" charset="2"/>
              </a:rPr>
              <a:t>a</a:t>
            </a:r>
            <a:r>
              <a:rPr lang="en-US" dirty="0"/>
              <a:t>=.05 (two-sided test)</a:t>
            </a:r>
          </a:p>
          <a:p>
            <a:endParaRPr lang="en-US" dirty="0"/>
          </a:p>
        </p:txBody>
      </p:sp>
      <p:sp>
        <p:nvSpPr>
          <p:cNvPr id="4" name="Slide Number Placeholder 3"/>
          <p:cNvSpPr>
            <a:spLocks noGrp="1"/>
          </p:cNvSpPr>
          <p:nvPr>
            <p:ph type="sldNum" sz="quarter" idx="12"/>
          </p:nvPr>
        </p:nvSpPr>
        <p:spPr/>
        <p:txBody>
          <a:bodyPr/>
          <a:lstStyle/>
          <a:p>
            <a:fld id="{B2000208-2C46-41A5-A44C-CD43BAC93D91}" type="slidenum">
              <a:rPr lang="en-US" smtClean="0"/>
              <a:t>13</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833225786"/>
              </p:ext>
            </p:extLst>
          </p:nvPr>
        </p:nvGraphicFramePr>
        <p:xfrm>
          <a:off x="2238801" y="4479877"/>
          <a:ext cx="6353175" cy="1608138"/>
        </p:xfrm>
        <a:graphic>
          <a:graphicData uri="http://schemas.openxmlformats.org/presentationml/2006/ole">
            <mc:AlternateContent xmlns:mc="http://schemas.openxmlformats.org/markup-compatibility/2006">
              <mc:Choice xmlns:v="urn:schemas-microsoft-com:vml" Requires="v">
                <p:oleObj spid="_x0000_s1069" name="Equation" r:id="rId3" imgW="1943100" imgH="558800" progId="Equation.3">
                  <p:embed/>
                </p:oleObj>
              </mc:Choice>
              <mc:Fallback>
                <p:oleObj name="Equation" r:id="rId3" imgW="1943100" imgH="5588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801" y="4479877"/>
                        <a:ext cx="6353175" cy="1608138"/>
                      </a:xfrm>
                      <a:prstGeom prst="rect">
                        <a:avLst/>
                      </a:prstGeom>
                      <a:solidFill>
                        <a:schemeClr val="bg2">
                          <a:lumMod val="95000"/>
                        </a:schemeClr>
                      </a:solidFill>
                      <a:ln>
                        <a:noFill/>
                      </a:ln>
                    </p:spPr>
                  </p:pic>
                </p:oleObj>
              </mc:Fallback>
            </mc:AlternateContent>
          </a:graphicData>
        </a:graphic>
      </p:graphicFrame>
    </p:spTree>
    <p:extLst>
      <p:ext uri="{BB962C8B-B14F-4D97-AF65-F5344CB8AC3E}">
        <p14:creationId xmlns:p14="http://schemas.microsoft.com/office/powerpoint/2010/main" val="1917861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434358"/>
            <a:ext cx="8089900" cy="575094"/>
          </a:xfrm>
        </p:spPr>
        <p:txBody>
          <a:bodyPr/>
          <a:lstStyle/>
          <a:p>
            <a:r>
              <a:rPr lang="en-US" dirty="0"/>
              <a:t>Example</a:t>
            </a:r>
          </a:p>
        </p:txBody>
      </p:sp>
      <p:sp>
        <p:nvSpPr>
          <p:cNvPr id="3" name="Content Placeholder 2"/>
          <p:cNvSpPr>
            <a:spLocks noGrp="1"/>
          </p:cNvSpPr>
          <p:nvPr>
            <p:ph idx="1"/>
          </p:nvPr>
        </p:nvSpPr>
        <p:spPr>
          <a:xfrm>
            <a:off x="575902" y="968562"/>
            <a:ext cx="8089901" cy="4531485"/>
          </a:xfrm>
        </p:spPr>
        <p:txBody>
          <a:bodyPr/>
          <a:lstStyle/>
          <a:p>
            <a:r>
              <a:rPr lang="en-US" dirty="0"/>
              <a:t>H</a:t>
            </a:r>
            <a:r>
              <a:rPr lang="en-US" baseline="-25000" dirty="0"/>
              <a:t>0</a:t>
            </a:r>
            <a:r>
              <a:rPr lang="en-US" dirty="0"/>
              <a:t>= low education individuals have the same average BMI as high education individuals</a:t>
            </a:r>
          </a:p>
          <a:p>
            <a:r>
              <a:rPr lang="en-US" dirty="0"/>
              <a:t>H</a:t>
            </a:r>
            <a:r>
              <a:rPr lang="en-US" baseline="-25000" dirty="0"/>
              <a:t>a</a:t>
            </a:r>
            <a:r>
              <a:rPr lang="en-US" dirty="0"/>
              <a:t>= low education individuals have a BMI 0.5 standard deviation higher than high education individuals </a:t>
            </a:r>
          </a:p>
          <a:p>
            <a:r>
              <a:rPr lang="en-US" dirty="0"/>
              <a:t>Test with a sample of n</a:t>
            </a:r>
            <a:r>
              <a:rPr lang="en-US" baseline="-25000" dirty="0"/>
              <a:t>1</a:t>
            </a:r>
            <a:r>
              <a:rPr lang="en-US" dirty="0"/>
              <a:t>=n</a:t>
            </a:r>
            <a:r>
              <a:rPr lang="en-US" baseline="-25000" dirty="0"/>
              <a:t>2</a:t>
            </a:r>
            <a:r>
              <a:rPr lang="en-US" dirty="0"/>
              <a:t>=50; N=100</a:t>
            </a:r>
          </a:p>
          <a:p>
            <a:r>
              <a:rPr lang="en-US" dirty="0"/>
              <a:t>50% of the sample has high education and 50% low education individuals</a:t>
            </a:r>
          </a:p>
          <a:p>
            <a:r>
              <a:rPr lang="en-US" dirty="0"/>
              <a:t>Use </a:t>
            </a:r>
            <a:r>
              <a:rPr lang="en-US" dirty="0">
                <a:latin typeface="Symbol" panose="05050102010706020507" pitchFamily="18" charset="2"/>
              </a:rPr>
              <a:t>a</a:t>
            </a:r>
            <a:r>
              <a:rPr lang="en-US" dirty="0"/>
              <a:t>=.05 (two-sided test)</a:t>
            </a:r>
          </a:p>
          <a:p>
            <a:endParaRPr lang="en-US" sz="100" dirty="0"/>
          </a:p>
          <a:p>
            <a:endParaRPr lang="en-US" dirty="0"/>
          </a:p>
          <a:p>
            <a:r>
              <a:rPr lang="en-US" dirty="0"/>
              <a:t>Stata:</a:t>
            </a:r>
          </a:p>
          <a:p>
            <a:pPr marL="0" indent="0">
              <a:buNone/>
            </a:pPr>
            <a:r>
              <a:rPr lang="en-US" sz="2000" dirty="0"/>
              <a:t>power </a:t>
            </a:r>
            <a:r>
              <a:rPr lang="en-US" sz="2000" dirty="0" err="1"/>
              <a:t>twomeans</a:t>
            </a:r>
            <a:r>
              <a:rPr lang="en-US" sz="2000" dirty="0"/>
              <a:t> 0 0.5, n(100) a(.05) </a:t>
            </a:r>
            <a:r>
              <a:rPr lang="en-US" sz="2000" dirty="0" err="1"/>
              <a:t>sd</a:t>
            </a:r>
            <a:r>
              <a:rPr lang="en-US" sz="2000" dirty="0"/>
              <a:t>(1)</a:t>
            </a:r>
          </a:p>
          <a:p>
            <a:pPr marL="0" indent="0">
              <a:buNone/>
            </a:pPr>
            <a:r>
              <a:rPr lang="en-US" sz="2000" dirty="0"/>
              <a:t>power </a:t>
            </a:r>
            <a:r>
              <a:rPr lang="en-US" sz="2000" dirty="0" err="1"/>
              <a:t>twomeans</a:t>
            </a:r>
            <a:r>
              <a:rPr lang="en-US" sz="2000" dirty="0"/>
              <a:t> 0 0.5 , n(100)</a:t>
            </a:r>
            <a:endParaRPr lang="en-US" dirty="0"/>
          </a:p>
          <a:p>
            <a:endParaRPr lang="en-US" dirty="0"/>
          </a:p>
        </p:txBody>
      </p:sp>
      <p:sp>
        <p:nvSpPr>
          <p:cNvPr id="4" name="Slide Number Placeholder 3"/>
          <p:cNvSpPr>
            <a:spLocks noGrp="1"/>
          </p:cNvSpPr>
          <p:nvPr>
            <p:ph type="sldNum" sz="quarter" idx="12"/>
          </p:nvPr>
        </p:nvSpPr>
        <p:spPr/>
        <p:txBody>
          <a:bodyPr/>
          <a:lstStyle/>
          <a:p>
            <a:fld id="{B2000208-2C46-41A5-A44C-CD43BAC93D91}" type="slidenum">
              <a:rPr lang="en-US" smtClean="0"/>
              <a:t>14</a:t>
            </a:fld>
            <a:endParaRPr lang="en-US"/>
          </a:p>
        </p:txBody>
      </p:sp>
      <mc:AlternateContent xmlns:mc="http://schemas.openxmlformats.org/markup-compatibility/2006" xmlns:a14="http://schemas.microsoft.com/office/drawing/2010/main">
        <mc:Choice Requires="a14">
          <p:sp>
            <p:nvSpPr>
              <p:cNvPr id="6" name="TextBox 5"/>
              <p:cNvSpPr txBox="1"/>
              <p:nvPr/>
            </p:nvSpPr>
            <p:spPr bwMode="auto">
              <a:xfrm>
                <a:off x="4479105" y="3259637"/>
                <a:ext cx="4266745" cy="2184252"/>
              </a:xfrm>
              <a:prstGeom prst="rect">
                <a:avLst/>
              </a:prstGeom>
              <a:noFill/>
              <a:ln w="19050" algn="ctr">
                <a:noFill/>
                <a:miter lim="800000"/>
                <a:headEnd/>
                <a:tailEnd/>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𝑃𝑜𝑤𝑒𝑟</m:t>
                      </m:r>
                      <m:r>
                        <a:rPr lang="en-US" sz="2000" i="1" smtClean="0">
                          <a:latin typeface="Cambria Math"/>
                        </a:rPr>
                        <m:t>=</m:t>
                      </m:r>
                      <m:r>
                        <a:rPr lang="el-GR" sz="2000" i="1" smtClean="0">
                          <a:latin typeface="Cambria Math"/>
                        </a:rPr>
                        <m:t>𝝫</m:t>
                      </m:r>
                      <m:d>
                        <m:dPr>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ad>
                                <m:radPr>
                                  <m:degHide m:val="on"/>
                                  <m:ctrlPr>
                                    <a:rPr lang="en-US" sz="2000" b="0" i="1" smtClean="0">
                                      <a:latin typeface="Cambria Math" panose="02040503050406030204" pitchFamily="18" charset="0"/>
                                    </a:rPr>
                                  </m:ctrlPr>
                                </m:radPr>
                                <m:deg/>
                                <m:e>
                                  <m:r>
                                    <a:rPr lang="en-US" sz="2000" b="0" i="1" smtClean="0">
                                      <a:latin typeface="Cambria Math"/>
                                    </a:rPr>
                                    <m:t>50</m:t>
                                  </m:r>
                                </m:e>
                              </m:rad>
                              <m:r>
                                <a:rPr lang="en-US" sz="2000" i="1" smtClean="0">
                                  <a:latin typeface="Cambria Math"/>
                                </a:rPr>
                                <m:t>∗</m:t>
                              </m:r>
                              <m:f>
                                <m:fPr>
                                  <m:ctrlPr>
                                    <a:rPr lang="en-US" sz="2000" b="0" i="1" smtClean="0">
                                      <a:latin typeface="Cambria Math" panose="02040503050406030204" pitchFamily="18" charset="0"/>
                                    </a:rPr>
                                  </m:ctrlPr>
                                </m:fPr>
                                <m:num>
                                  <m:r>
                                    <a:rPr lang="en-US" sz="2000" b="0" i="1" smtClean="0">
                                      <a:latin typeface="Cambria Math"/>
                                    </a:rPr>
                                    <m:t>0.5</m:t>
                                  </m:r>
                                </m:num>
                                <m:den>
                                  <m:rad>
                                    <m:radPr>
                                      <m:degHide m:val="on"/>
                                      <m:ctrlPr>
                                        <a:rPr lang="en-US" sz="2000" b="0" i="1" smtClean="0">
                                          <a:latin typeface="Cambria Math" panose="02040503050406030204" pitchFamily="18" charset="0"/>
                                        </a:rPr>
                                      </m:ctrlPr>
                                    </m:radPr>
                                    <m:deg/>
                                    <m:e>
                                      <m:r>
                                        <a:rPr lang="en-US" sz="2000" b="0" i="1" smtClean="0">
                                          <a:latin typeface="Cambria Math"/>
                                        </a:rPr>
                                        <m:t>1+1</m:t>
                                      </m:r>
                                    </m:e>
                                  </m:rad>
                                </m:den>
                              </m:f>
                            </m:e>
                          </m:d>
                          <m:r>
                            <a:rPr lang="en-US" sz="2000" b="0" i="1" smtClean="0">
                              <a:latin typeface="Cambria Math"/>
                            </a:rPr>
                            <m:t>−</m:t>
                          </m:r>
                          <m:sSub>
                            <m:sSubPr>
                              <m:ctrlPr>
                                <a:rPr lang="en-US" sz="2000" b="0" i="1" smtClean="0">
                                  <a:latin typeface="Cambria Math" panose="02040503050406030204" pitchFamily="18" charset="0"/>
                                </a:rPr>
                              </m:ctrlPr>
                            </m:sSubPr>
                            <m:e>
                              <m:r>
                                <a:rPr lang="en-US" sz="2000" b="0" i="1" smtClean="0">
                                  <a:latin typeface="Cambria Math"/>
                                </a:rPr>
                                <m:t>𝑍</m:t>
                              </m:r>
                            </m:e>
                            <m:sub>
                              <m:r>
                                <a:rPr lang="en-US" sz="2000" b="0" i="1" smtClean="0">
                                  <a:latin typeface="Cambria Math"/>
                                </a:rPr>
                                <m:t>1−</m:t>
                              </m:r>
                              <m:f>
                                <m:fPr>
                                  <m:ctrlPr>
                                    <a:rPr lang="en-US" sz="2000" b="0" i="1" smtClean="0">
                                      <a:latin typeface="Cambria Math" panose="02040503050406030204" pitchFamily="18" charset="0"/>
                                      <a:ea typeface="Cambria Math"/>
                                    </a:rPr>
                                  </m:ctrlPr>
                                </m:fPr>
                                <m:num>
                                  <m:r>
                                    <a:rPr lang="en-US" sz="2000" b="0" i="1" smtClean="0">
                                      <a:latin typeface="Cambria Math"/>
                                      <a:ea typeface="Cambria Math"/>
                                    </a:rPr>
                                    <m:t>𝛼</m:t>
                                  </m:r>
                                </m:num>
                                <m:den>
                                  <m:r>
                                    <a:rPr lang="en-US" sz="2000" b="0" i="1" smtClean="0">
                                      <a:latin typeface="Cambria Math"/>
                                      <a:ea typeface="Cambria Math"/>
                                    </a:rPr>
                                    <m:t>2</m:t>
                                  </m:r>
                                </m:den>
                              </m:f>
                            </m:sub>
                          </m:sSub>
                        </m:e>
                      </m:d>
                    </m:oMath>
                  </m:oMathPara>
                </a14:m>
                <a:endParaRPr lang="en-US" sz="2000" b="0" dirty="0"/>
              </a:p>
              <a:p>
                <a:r>
                  <a:rPr lang="en-US" sz="2000" dirty="0"/>
                  <a:t>=</a:t>
                </a:r>
                <a:r>
                  <a:rPr lang="el-GR" sz="2000" dirty="0"/>
                  <a:t> </a:t>
                </a:r>
                <a14:m>
                  <m:oMath xmlns:m="http://schemas.openxmlformats.org/officeDocument/2006/math">
                    <m:r>
                      <a:rPr lang="el-GR" sz="2000" i="1">
                        <a:latin typeface="Cambria Math"/>
                      </a:rPr>
                      <m:t>𝝫</m:t>
                    </m:r>
                    <m:d>
                      <m:dPr>
                        <m:ctrlPr>
                          <a:rPr lang="en-US" sz="2000" i="1">
                            <a:latin typeface="Cambria Math" panose="02040503050406030204" pitchFamily="18" charset="0"/>
                          </a:rPr>
                        </m:ctrlPr>
                      </m:dPr>
                      <m:e>
                        <m:d>
                          <m:dPr>
                            <m:begChr m:val="["/>
                            <m:endChr m:val="]"/>
                            <m:ctrlPr>
                              <a:rPr lang="en-US" sz="2000" i="1">
                                <a:latin typeface="Cambria Math" panose="02040503050406030204" pitchFamily="18" charset="0"/>
                              </a:rPr>
                            </m:ctrlPr>
                          </m:dPr>
                          <m:e>
                            <m:rad>
                              <m:radPr>
                                <m:degHide m:val="on"/>
                                <m:ctrlPr>
                                  <a:rPr lang="en-US" sz="2000" i="1">
                                    <a:latin typeface="Cambria Math" panose="02040503050406030204" pitchFamily="18" charset="0"/>
                                  </a:rPr>
                                </m:ctrlPr>
                              </m:radPr>
                              <m:deg/>
                              <m:e>
                                <m:r>
                                  <a:rPr lang="en-US" sz="2000" b="0" i="1" smtClean="0">
                                    <a:latin typeface="Cambria Math"/>
                                  </a:rPr>
                                  <m:t>50</m:t>
                                </m:r>
                              </m:e>
                            </m:rad>
                            <m:r>
                              <a:rPr lang="en-US" sz="2000" i="1">
                                <a:latin typeface="Cambria Math"/>
                              </a:rPr>
                              <m:t>∗</m:t>
                            </m:r>
                            <m:f>
                              <m:fPr>
                                <m:ctrlPr>
                                  <a:rPr lang="en-US" sz="2000" i="1">
                                    <a:latin typeface="Cambria Math" panose="02040503050406030204" pitchFamily="18" charset="0"/>
                                  </a:rPr>
                                </m:ctrlPr>
                              </m:fPr>
                              <m:num>
                                <m:r>
                                  <a:rPr lang="en-US" sz="2000" i="1">
                                    <a:latin typeface="Cambria Math"/>
                                  </a:rPr>
                                  <m:t>0.5</m:t>
                                </m:r>
                              </m:num>
                              <m:den>
                                <m:r>
                                  <a:rPr lang="en-US" sz="2000" b="0" i="1" smtClean="0">
                                    <a:latin typeface="Cambria Math"/>
                                  </a:rPr>
                                  <m:t>1.41</m:t>
                                </m:r>
                              </m:den>
                            </m:f>
                          </m:e>
                        </m:d>
                        <m:r>
                          <a:rPr lang="en-US" sz="2000" i="1">
                            <a:latin typeface="Cambria Math"/>
                          </a:rPr>
                          <m:t>−</m:t>
                        </m:r>
                        <m:sSub>
                          <m:sSubPr>
                            <m:ctrlPr>
                              <a:rPr lang="en-US" sz="2000" i="1">
                                <a:latin typeface="Cambria Math" panose="02040503050406030204" pitchFamily="18" charset="0"/>
                              </a:rPr>
                            </m:ctrlPr>
                          </m:sSubPr>
                          <m:e>
                            <m:r>
                              <a:rPr lang="en-US" sz="2000" i="1">
                                <a:latin typeface="Cambria Math"/>
                              </a:rPr>
                              <m:t>𝑍</m:t>
                            </m:r>
                          </m:e>
                          <m:sub>
                            <m:r>
                              <a:rPr lang="en-US" sz="2000" i="1">
                                <a:latin typeface="Cambria Math"/>
                              </a:rPr>
                              <m:t>1−</m:t>
                            </m:r>
                            <m:f>
                              <m:fPr>
                                <m:ctrlPr>
                                  <a:rPr lang="en-US" sz="2000" i="1">
                                    <a:latin typeface="Cambria Math" panose="02040503050406030204" pitchFamily="18" charset="0"/>
                                    <a:ea typeface="Cambria Math"/>
                                  </a:rPr>
                                </m:ctrlPr>
                              </m:fPr>
                              <m:num>
                                <m:r>
                                  <a:rPr lang="en-US" sz="2000" b="0" i="1" smtClean="0">
                                    <a:latin typeface="Cambria Math"/>
                                    <a:ea typeface="Cambria Math"/>
                                  </a:rPr>
                                  <m:t>.05</m:t>
                                </m:r>
                              </m:num>
                              <m:den>
                                <m:r>
                                  <a:rPr lang="en-US" sz="2000" i="1">
                                    <a:latin typeface="Cambria Math"/>
                                    <a:ea typeface="Cambria Math"/>
                                  </a:rPr>
                                  <m:t>2</m:t>
                                </m:r>
                              </m:den>
                            </m:f>
                          </m:sub>
                        </m:sSub>
                      </m:e>
                    </m:d>
                  </m:oMath>
                </a14:m>
                <a:endParaRPr lang="en-US" sz="2000" dirty="0"/>
              </a:p>
              <a:p>
                <a:r>
                  <a:rPr lang="en-US" sz="2000" dirty="0"/>
                  <a:t>=</a:t>
                </a:r>
                <a:r>
                  <a:rPr lang="el-GR" sz="2000" dirty="0"/>
                  <a:t> </a:t>
                </a:r>
                <a14:m>
                  <m:oMath xmlns:m="http://schemas.openxmlformats.org/officeDocument/2006/math">
                    <m:r>
                      <a:rPr lang="el-GR" sz="2000" i="1">
                        <a:latin typeface="Cambria Math"/>
                      </a:rPr>
                      <m:t>𝝫</m:t>
                    </m:r>
                    <m:d>
                      <m:dPr>
                        <m:ctrlPr>
                          <a:rPr lang="en-US" sz="2000" i="1">
                            <a:latin typeface="Cambria Math" panose="02040503050406030204" pitchFamily="18" charset="0"/>
                          </a:rPr>
                        </m:ctrlPr>
                      </m:dPr>
                      <m:e>
                        <m:r>
                          <a:rPr lang="en-US" sz="2000" b="0" i="1" smtClean="0">
                            <a:latin typeface="Cambria Math"/>
                          </a:rPr>
                          <m:t>2.5</m:t>
                        </m:r>
                        <m:r>
                          <a:rPr lang="en-US" sz="2000" i="1">
                            <a:latin typeface="Cambria Math"/>
                          </a:rPr>
                          <m:t>−</m:t>
                        </m:r>
                        <m:r>
                          <a:rPr lang="en-US" sz="2000" b="0" i="1" smtClean="0">
                            <a:latin typeface="Cambria Math"/>
                          </a:rPr>
                          <m:t>1.96</m:t>
                        </m:r>
                      </m:e>
                    </m:d>
                  </m:oMath>
                </a14:m>
                <a:endParaRPr lang="en-US" sz="2000" dirty="0"/>
              </a:p>
              <a:p>
                <a:r>
                  <a:rPr lang="en-US" sz="2000" dirty="0"/>
                  <a:t>=</a:t>
                </a:r>
                <a:r>
                  <a:rPr lang="el-GR" sz="2000" dirty="0"/>
                  <a:t> </a:t>
                </a:r>
                <a14:m>
                  <m:oMath xmlns:m="http://schemas.openxmlformats.org/officeDocument/2006/math">
                    <m:r>
                      <a:rPr lang="el-GR" sz="2000" i="1">
                        <a:latin typeface="Cambria Math"/>
                      </a:rPr>
                      <m:t>𝝫</m:t>
                    </m:r>
                    <m:d>
                      <m:dPr>
                        <m:ctrlPr>
                          <a:rPr lang="en-US" sz="2000" i="1">
                            <a:latin typeface="Cambria Math" panose="02040503050406030204" pitchFamily="18" charset="0"/>
                          </a:rPr>
                        </m:ctrlPr>
                      </m:dPr>
                      <m:e>
                        <m:r>
                          <a:rPr lang="en-US" sz="2000" b="0" i="1" smtClean="0">
                            <a:latin typeface="Cambria Math"/>
                          </a:rPr>
                          <m:t>0.54</m:t>
                        </m:r>
                      </m:e>
                    </m:d>
                  </m:oMath>
                </a14:m>
                <a:r>
                  <a:rPr lang="en-US" sz="2000" dirty="0"/>
                  <a:t>=~0.7</a:t>
                </a:r>
              </a:p>
              <a:p>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bwMode="auto">
              <a:xfrm>
                <a:off x="4479105" y="3259637"/>
                <a:ext cx="4266745" cy="2184252"/>
              </a:xfrm>
              <a:prstGeom prst="rect">
                <a:avLst/>
              </a:prstGeom>
              <a:blipFill>
                <a:blip r:embed="rId2"/>
                <a:stretch>
                  <a:fillRect l="-3714"/>
                </a:stretch>
              </a:blipFill>
              <a:ln w="19050" algn="ctr">
                <a:noFill/>
                <a:miter lim="800000"/>
                <a:headEnd/>
                <a:tailEnd/>
              </a:ln>
            </p:spPr>
            <p:txBody>
              <a:bodyPr/>
              <a:lstStyle/>
              <a:p>
                <a:r>
                  <a:rPr lang="en-US">
                    <a:noFill/>
                  </a:rPr>
                  <a:t> </a:t>
                </a:r>
              </a:p>
            </p:txBody>
          </p:sp>
        </mc:Fallback>
      </mc:AlternateContent>
    </p:spTree>
    <p:extLst>
      <p:ext uri="{BB962C8B-B14F-4D97-AF65-F5344CB8AC3E}">
        <p14:creationId xmlns:p14="http://schemas.microsoft.com/office/powerpoint/2010/main" val="2637487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434358"/>
            <a:ext cx="8089900" cy="575094"/>
          </a:xfrm>
        </p:spPr>
        <p:txBody>
          <a:bodyPr/>
          <a:lstStyle/>
          <a:p>
            <a:r>
              <a:rPr lang="en-US" dirty="0"/>
              <a:t>Why simulate?</a:t>
            </a:r>
          </a:p>
        </p:txBody>
      </p:sp>
      <p:sp>
        <p:nvSpPr>
          <p:cNvPr id="3" name="Content Placeholder 2"/>
          <p:cNvSpPr>
            <a:spLocks noGrp="1"/>
          </p:cNvSpPr>
          <p:nvPr>
            <p:ph idx="1"/>
          </p:nvPr>
        </p:nvSpPr>
        <p:spPr>
          <a:xfrm>
            <a:off x="575902" y="968562"/>
            <a:ext cx="8089901" cy="4531485"/>
          </a:xfrm>
        </p:spPr>
        <p:txBody>
          <a:bodyPr/>
          <a:lstStyle/>
          <a:p>
            <a:r>
              <a:rPr lang="en-US" dirty="0"/>
              <a:t>There is a closed form solution for the power with a comparison of two means, i.e., we can write out the formula and solve it with a few assumptions.</a:t>
            </a:r>
          </a:p>
          <a:p>
            <a:r>
              <a:rPr lang="en-US" dirty="0"/>
              <a:t>Often, you want to do something for which there is no such simple power calculation, e.g., compare the 78</a:t>
            </a:r>
            <a:r>
              <a:rPr lang="en-US" baseline="30000" dirty="0"/>
              <a:t>th</a:t>
            </a:r>
            <a:r>
              <a:rPr lang="en-US" dirty="0"/>
              <a:t> percentile of a distribution, or estimate an IV model based on a 38 SNP genetic risk score.</a:t>
            </a:r>
          </a:p>
          <a:p>
            <a:r>
              <a:rPr lang="en-US" dirty="0"/>
              <a:t> We will use a simulation for the simple problem so you can see how it works and compare it to the closed form solution.</a:t>
            </a:r>
          </a:p>
        </p:txBody>
      </p:sp>
      <p:sp>
        <p:nvSpPr>
          <p:cNvPr id="4" name="Slide Number Placeholder 3"/>
          <p:cNvSpPr>
            <a:spLocks noGrp="1"/>
          </p:cNvSpPr>
          <p:nvPr>
            <p:ph type="sldNum" sz="quarter" idx="12"/>
          </p:nvPr>
        </p:nvSpPr>
        <p:spPr/>
        <p:txBody>
          <a:bodyPr/>
          <a:lstStyle/>
          <a:p>
            <a:fld id="{B2000208-2C46-41A5-A44C-CD43BAC93D91}" type="slidenum">
              <a:rPr lang="en-US" smtClean="0"/>
              <a:t>15</a:t>
            </a:fld>
            <a:endParaRPr lang="en-US"/>
          </a:p>
        </p:txBody>
      </p:sp>
    </p:spTree>
    <p:extLst>
      <p:ext uri="{BB962C8B-B14F-4D97-AF65-F5344CB8AC3E}">
        <p14:creationId xmlns:p14="http://schemas.microsoft.com/office/powerpoint/2010/main" val="3290885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1572990"/>
            <a:ext cx="8089900" cy="1311128"/>
          </a:xfrm>
        </p:spPr>
        <p:txBody>
          <a:bodyPr/>
          <a:lstStyle/>
          <a:p>
            <a:pPr>
              <a:lnSpc>
                <a:spcPct val="110000"/>
              </a:lnSpc>
            </a:pPr>
            <a:r>
              <a:rPr lang="en-US" dirty="0"/>
              <a:t>Steps for conducting a simulation study using structural equation models</a:t>
            </a:r>
          </a:p>
        </p:txBody>
      </p:sp>
      <p:sp>
        <p:nvSpPr>
          <p:cNvPr id="4" name="Slide Number Placeholder 3"/>
          <p:cNvSpPr>
            <a:spLocks noGrp="1"/>
          </p:cNvSpPr>
          <p:nvPr>
            <p:ph type="sldNum" sz="quarter" idx="12"/>
          </p:nvPr>
        </p:nvSpPr>
        <p:spPr/>
        <p:txBody>
          <a:bodyPr/>
          <a:lstStyle/>
          <a:p>
            <a:fld id="{B2000208-2C46-41A5-A44C-CD43BAC93D91}" type="slidenum">
              <a:rPr lang="en-US" smtClean="0"/>
              <a:t>16</a:t>
            </a:fld>
            <a:endParaRPr lang="en-US"/>
          </a:p>
        </p:txBody>
      </p:sp>
      <p:sp>
        <p:nvSpPr>
          <p:cNvPr id="3" name="TextBox 2"/>
          <p:cNvSpPr txBox="1"/>
          <p:nvPr/>
        </p:nvSpPr>
        <p:spPr bwMode="auto">
          <a:xfrm>
            <a:off x="573206" y="5759355"/>
            <a:ext cx="7272936" cy="307777"/>
          </a:xfrm>
          <a:prstGeom prst="rect">
            <a:avLst/>
          </a:prstGeom>
          <a:noFill/>
          <a:ln w="19050" algn="ctr">
            <a:noFill/>
            <a:miter lim="800000"/>
            <a:headEnd/>
            <a:tailEnd/>
          </a:ln>
        </p:spPr>
        <p:txBody>
          <a:bodyPr wrap="square" lIns="0" tIns="0" rIns="0" bIns="0" rtlCol="0">
            <a:spAutoFit/>
          </a:bodyPr>
          <a:lstStyle/>
          <a:p>
            <a:r>
              <a:rPr lang="en-US" sz="2000" dirty="0"/>
              <a:t>Next slides from Dr. ER </a:t>
            </a:r>
            <a:r>
              <a:rPr lang="en-US" sz="2000" dirty="0" err="1"/>
              <a:t>Mayeda</a:t>
            </a:r>
            <a:r>
              <a:rPr lang="en-US" sz="2000" dirty="0"/>
              <a:t> (all slides with good formatting…)</a:t>
            </a:r>
          </a:p>
        </p:txBody>
      </p:sp>
    </p:spTree>
    <p:extLst>
      <p:ext uri="{BB962C8B-B14F-4D97-AF65-F5344CB8AC3E}">
        <p14:creationId xmlns:p14="http://schemas.microsoft.com/office/powerpoint/2010/main" val="3623165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7BCC8D0D-EAEC-449D-9161-023DFF90F2E2}" type="slidenum">
              <a:rPr lang="en-US" smtClean="0"/>
              <a:pPr/>
              <a:t>17</a:t>
            </a:fld>
            <a:endParaRPr lang="en-US" dirty="0"/>
          </a:p>
        </p:txBody>
      </p:sp>
      <p:sp>
        <p:nvSpPr>
          <p:cNvPr id="9" name="Rounded Rectangle 4"/>
          <p:cNvSpPr/>
          <p:nvPr/>
        </p:nvSpPr>
        <p:spPr>
          <a:xfrm>
            <a:off x="354317" y="531720"/>
            <a:ext cx="6309360" cy="548640"/>
          </a:xfrm>
          <a:prstGeom prst="rect">
            <a:avLst/>
          </a:prstGeom>
          <a:solidFill>
            <a:srgbClr val="FFFF99">
              <a:alpha val="80000"/>
            </a:srgbClr>
          </a:solidFill>
          <a:ln>
            <a:solidFill>
              <a:srgbClr val="FFCC0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ct val="35000"/>
              </a:spcAft>
            </a:pPr>
            <a:r>
              <a:rPr lang="en-US" sz="2200" b="1" dirty="0">
                <a:latin typeface="Arial" panose="020B0604020202020204" pitchFamily="34" charset="0"/>
                <a:cs typeface="Arial" panose="020B0604020202020204" pitchFamily="34" charset="0"/>
              </a:rPr>
              <a:t>1. Express causal structure as a DAG</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ounded Rectangle 4"/>
              <p:cNvSpPr/>
              <p:nvPr/>
            </p:nvSpPr>
            <p:spPr>
              <a:xfrm>
                <a:off x="354317" y="1344754"/>
                <a:ext cx="6309360" cy="1920240"/>
              </a:xfrm>
              <a:prstGeom prst="rect">
                <a:avLst/>
              </a:prstGeom>
              <a:solidFill>
                <a:srgbClr val="CCFF99">
                  <a:alpha val="80000"/>
                </a:srgbClr>
              </a:solidFill>
              <a:ln>
                <a:solidFill>
                  <a:srgbClr val="00B05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pPr>
                <a:r>
                  <a:rPr lang="en-US" sz="2200" b="1" dirty="0">
                    <a:latin typeface="Arial" panose="020B0604020202020204" pitchFamily="34" charset="0"/>
                    <a:cs typeface="Arial" panose="020B0604020202020204" pitchFamily="34" charset="0"/>
                  </a:rPr>
                  <a:t>2. Specify data generating rules corresponding with the DAG</a:t>
                </a:r>
              </a:p>
              <a:p>
                <a:pPr lvl="0" defTabSz="800100">
                  <a:lnSpc>
                    <a:spcPct val="110000"/>
                  </a:lnSpc>
                  <a:spcBef>
                    <a:spcPct val="0"/>
                  </a:spcBef>
                  <a:spcAft>
                    <a:spcPts val="600"/>
                  </a:spcAft>
                </a:pPr>
                <a:r>
                  <a:rPr lang="en-US" sz="2200" dirty="0">
                    <a:effectLst/>
                    <a:latin typeface="Arial" panose="020B0604020202020204" pitchFamily="34" charset="0"/>
                    <a:cs typeface="Arial" panose="020B0604020202020204" pitchFamily="34" charset="0"/>
                  </a:rPr>
                  <a:t>S</a:t>
                </a:r>
                <a:r>
                  <a:rPr lang="en-US" sz="2200" b="0" i="0" u="none" kern="1200" dirty="0">
                    <a:effectLst/>
                    <a:latin typeface="Arial" panose="020B0604020202020204" pitchFamily="34" charset="0"/>
                    <a:cs typeface="Arial" panose="020B0604020202020204" pitchFamily="34" charset="0"/>
                  </a:rPr>
                  <a:t>ince we are generating the data, we are generating the causal effect of the exposure on the outcome (</a:t>
                </a:r>
                <a14:m>
                  <m:oMath xmlns:m="http://schemas.openxmlformats.org/officeDocument/2006/math">
                    <m:r>
                      <m:rPr>
                        <m:sty m:val="p"/>
                      </m:rPr>
                      <a:rPr lang="en-US" sz="2200" b="0" i="0" u="none" kern="1200" dirty="0" smtClean="0">
                        <a:effectLst/>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0" name="Rounded Rectangle 4"/>
              <p:cNvSpPr>
                <a:spLocks noRot="1" noChangeAspect="1" noMove="1" noResize="1" noEditPoints="1" noAdjustHandles="1" noChangeArrowheads="1" noChangeShapeType="1" noTextEdit="1"/>
              </p:cNvSpPr>
              <p:nvPr/>
            </p:nvSpPr>
            <p:spPr>
              <a:xfrm>
                <a:off x="354317" y="1344754"/>
                <a:ext cx="6309360" cy="1920240"/>
              </a:xfrm>
              <a:prstGeom prst="rect">
                <a:avLst/>
              </a:prstGeom>
              <a:blipFill rotWithShape="1">
                <a:blip r:embed="rId3"/>
                <a:stretch>
                  <a:fillRect l="-865" t="-932" b="-4037"/>
                </a:stretch>
              </a:blipFill>
              <a:ln>
                <a:solidFill>
                  <a:srgbClr val="00B050"/>
                </a:solidFill>
              </a:ln>
            </p:spPr>
            <p:txBody>
              <a:bodyPr/>
              <a:lstStyle/>
              <a:p>
                <a:r>
                  <a:rPr lang="en-US">
                    <a:noFill/>
                  </a:rPr>
                  <a:t> </a:t>
                </a:r>
              </a:p>
            </p:txBody>
          </p:sp>
        </mc:Fallback>
      </mc:AlternateContent>
      <p:sp>
        <p:nvSpPr>
          <p:cNvPr id="11" name="Rounded Rectangle 4"/>
          <p:cNvSpPr/>
          <p:nvPr/>
        </p:nvSpPr>
        <p:spPr>
          <a:xfrm>
            <a:off x="354317" y="3529388"/>
            <a:ext cx="6309360"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Rounded Rectangle 4"/>
              <p:cNvSpPr/>
              <p:nvPr/>
            </p:nvSpPr>
            <p:spPr>
              <a:xfrm>
                <a:off x="354317" y="5155459"/>
                <a:ext cx="6309360" cy="822960"/>
              </a:xfrm>
              <a:prstGeom prst="rect">
                <a:avLst/>
              </a:prstGeom>
              <a:solidFill>
                <a:srgbClr val="FF99FF">
                  <a:alpha val="80000"/>
                </a:srgbClr>
              </a:solidFill>
              <a:ln>
                <a:solidFill>
                  <a:schemeClr val="accent5">
                    <a:lumMod val="60000"/>
                    <a:lumOff val="40000"/>
                  </a:schemeClr>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5. Compare estimated exposure-outcome association with the causal effect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i="1">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 vs.</a:t>
                </a:r>
                <a:r>
                  <a:rPr lang="en-US" sz="2200" dirty="0">
                    <a:ea typeface="Cambria Math"/>
                  </a:rPr>
                  <a:t> </a:t>
                </a:r>
                <a14:m>
                  <m:oMath xmlns:m="http://schemas.openxmlformats.org/officeDocument/2006/math">
                    <m:r>
                      <m:rPr>
                        <m:sty m:val="p"/>
                      </m:rPr>
                      <a:rPr lang="en-US" sz="2200" i="0" dirty="0">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2" name="Rounded Rectangle 4"/>
              <p:cNvSpPr>
                <a:spLocks noRot="1" noChangeAspect="1" noMove="1" noResize="1" noEditPoints="1" noAdjustHandles="1" noChangeArrowheads="1" noChangeShapeType="1" noTextEdit="1"/>
              </p:cNvSpPr>
              <p:nvPr/>
            </p:nvSpPr>
            <p:spPr>
              <a:xfrm>
                <a:off x="354317" y="5155459"/>
                <a:ext cx="6309360" cy="822960"/>
              </a:xfrm>
              <a:prstGeom prst="rect">
                <a:avLst/>
              </a:prstGeom>
              <a:blipFill rotWithShape="1">
                <a:blip r:embed="rId4"/>
                <a:stretch>
                  <a:fillRect l="-865" t="-2113" b="-9859"/>
                </a:stretch>
              </a:blipFill>
              <a:ln>
                <a:solidFill>
                  <a:schemeClr val="accent5">
                    <a:lumMod val="60000"/>
                    <a:lumOff val="40000"/>
                  </a:schemeClr>
                </a:solidFill>
              </a:ln>
            </p:spPr>
            <p:txBody>
              <a:bodyPr/>
              <a:lstStyle/>
              <a:p>
                <a:r>
                  <a:rPr lang="en-US">
                    <a:noFill/>
                  </a:rPr>
                  <a:t> </a:t>
                </a:r>
              </a:p>
            </p:txBody>
          </p:sp>
        </mc:Fallback>
      </mc:AlternateContent>
      <p:sp>
        <p:nvSpPr>
          <p:cNvPr id="13" name="Down Arrow 12"/>
          <p:cNvSpPr/>
          <p:nvPr/>
        </p:nvSpPr>
        <p:spPr bwMode="auto">
          <a:xfrm>
            <a:off x="3418616" y="1052537"/>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14" name="Down Arrow 13"/>
          <p:cNvSpPr/>
          <p:nvPr/>
        </p:nvSpPr>
        <p:spPr bwMode="auto">
          <a:xfrm>
            <a:off x="3418616" y="3237171"/>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3" name="Right Brace 2"/>
          <p:cNvSpPr/>
          <p:nvPr/>
        </p:nvSpPr>
        <p:spPr>
          <a:xfrm>
            <a:off x="6530943" y="3382983"/>
            <a:ext cx="365760" cy="265176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bwMode="auto">
              <a:xfrm>
                <a:off x="6896703" y="4007537"/>
                <a:ext cx="2236659" cy="1418273"/>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1,000 iterations of sample generation,</a:t>
                </a:r>
                <a:r>
                  <a:rPr lang="en-US" sz="2000" dirty="0">
                    <a:latin typeface="Arial" panose="020B0604020202020204" pitchFamily="34" charset="0"/>
                    <a:cs typeface="Arial" panose="020B0604020202020204" pitchFamily="34" charset="0"/>
                  </a:rPr>
                  <a:t> </a:t>
                </a:r>
              </a:p>
              <a:p>
                <a:pPr>
                  <a:lnSpc>
                    <a:spcPct val="110000"/>
                  </a:lnSpc>
                </a:pPr>
                <a:r>
                  <a:rPr lang="en-US" sz="2000" dirty="0">
                    <a:latin typeface="Arial" panose="020B0604020202020204" pitchFamily="34" charset="0"/>
                    <a:cs typeface="Arial" panose="020B0604020202020204" pitchFamily="34" charset="0"/>
                  </a:rPr>
                  <a:t>compare</a:t>
                </a:r>
              </a:p>
              <a:p>
                <a:pPr>
                  <a:lnSpc>
                    <a:spcPct val="110000"/>
                  </a:lnSpc>
                </a:pPr>
                <a14:m>
                  <m:oMath xmlns:m="http://schemas.openxmlformats.org/officeDocument/2006/math">
                    <m:acc>
                      <m:accPr>
                        <m:chr m:val="̅"/>
                        <m:ctrlPr>
                          <a:rPr lang="en-US" sz="2000" i="1" smtClean="0">
                            <a:latin typeface="Cambria Math" panose="02040503050406030204" pitchFamily="18" charset="0"/>
                          </a:rPr>
                        </m:ctrlPr>
                      </m:accPr>
                      <m:e>
                        <m:acc>
                          <m:accPr>
                            <m:chr m:val="̂"/>
                            <m:ctrlPr>
                              <a:rPr lang="en-US" sz="2000" i="1" smtClean="0">
                                <a:latin typeface="Cambria Math" panose="02040503050406030204" pitchFamily="18" charset="0"/>
                              </a:rPr>
                            </m:ctrlPr>
                          </m:accPr>
                          <m:e>
                            <m:r>
                              <m:rPr>
                                <m:sty m:val="p"/>
                              </m:rPr>
                              <a:rPr lang="en-US" sz="2000" i="0" smtClean="0">
                                <a:latin typeface="Cambria Math"/>
                                <a:ea typeface="Cambria Math"/>
                              </a:rPr>
                              <m:t>β</m:t>
                            </m:r>
                          </m:e>
                        </m:acc>
                      </m:e>
                    </m:acc>
                  </m:oMath>
                </a14:m>
                <a:r>
                  <a:rPr lang="en-US" sz="2000" dirty="0">
                    <a:latin typeface="Arial" panose="020B0604020202020204" pitchFamily="34" charset="0"/>
                    <a:cs typeface="Arial" panose="020B0604020202020204" pitchFamily="34" charset="0"/>
                  </a:rPr>
                  <a:t> vs.</a:t>
                </a:r>
                <a:r>
                  <a:rPr lang="en-US" sz="2000" dirty="0">
                    <a:ea typeface="Cambria Math"/>
                  </a:rPr>
                  <a:t> </a:t>
                </a:r>
                <a14:m>
                  <m:oMath xmlns:m="http://schemas.openxmlformats.org/officeDocument/2006/math">
                    <m:r>
                      <m:rPr>
                        <m:sty m:val="p"/>
                      </m:rPr>
                      <a:rPr lang="en-US" sz="2000" dirty="0">
                        <a:latin typeface="Cambria Math"/>
                        <a:ea typeface="Cambria Math"/>
                      </a:rPr>
                      <m:t>β</m:t>
                    </m:r>
                  </m:oMath>
                </a14:m>
                <a:endParaRPr lang="en-US" sz="20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6896703" y="4007537"/>
                <a:ext cx="2236659" cy="1418273"/>
              </a:xfrm>
              <a:prstGeom prst="rect">
                <a:avLst/>
              </a:prstGeom>
              <a:blipFill rotWithShape="1">
                <a:blip r:embed="rId5"/>
                <a:stretch>
                  <a:fillRect l="-6812" t="-4721" r="-3815" b="-7296"/>
                </a:stretch>
              </a:blipFill>
              <a:ln w="19050"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4"/>
              <p:cNvSpPr/>
              <p:nvPr/>
            </p:nvSpPr>
            <p:spPr>
              <a:xfrm>
                <a:off x="354317" y="4342422"/>
                <a:ext cx="630936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8" name="Rounded Rectangle 4"/>
              <p:cNvSpPr>
                <a:spLocks noRot="1" noChangeAspect="1" noMove="1" noResize="1" noEditPoints="1" noAdjustHandles="1" noChangeArrowheads="1" noChangeShapeType="1" noTextEdit="1"/>
              </p:cNvSpPr>
              <p:nvPr/>
            </p:nvSpPr>
            <p:spPr>
              <a:xfrm>
                <a:off x="354317" y="4342422"/>
                <a:ext cx="6309360" cy="548640"/>
              </a:xfrm>
              <a:prstGeom prst="rect">
                <a:avLst/>
              </a:prstGeom>
              <a:blipFill rotWithShape="1">
                <a:blip r:embed="rId6"/>
                <a:stretch>
                  <a:fillRect l="-865" r="-2978" b="-6186"/>
                </a:stretch>
              </a:blipFill>
              <a:ln>
                <a:solidFill>
                  <a:srgbClr val="7030A0"/>
                </a:solidFill>
              </a:ln>
            </p:spPr>
            <p:txBody>
              <a:bodyPr/>
              <a:lstStyle/>
              <a:p>
                <a:r>
                  <a:rPr lang="en-US">
                    <a:noFill/>
                  </a:rPr>
                  <a:t> </a:t>
                </a:r>
              </a:p>
            </p:txBody>
          </p:sp>
        </mc:Fallback>
      </mc:AlternateContent>
      <p:sp>
        <p:nvSpPr>
          <p:cNvPr id="16" name="TextBox 15"/>
          <p:cNvSpPr txBox="1"/>
          <p:nvPr/>
        </p:nvSpPr>
        <p:spPr bwMode="auto">
          <a:xfrm>
            <a:off x="7063489" y="1810430"/>
            <a:ext cx="2069873" cy="1229054"/>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Repeat!</a:t>
            </a:r>
          </a:p>
          <a:p>
            <a:pPr>
              <a:lnSpc>
                <a:spcPct val="110000"/>
              </a:lnSpc>
            </a:pPr>
            <a:r>
              <a:rPr lang="en-US" dirty="0">
                <a:latin typeface="+mj-lt"/>
              </a:rPr>
              <a:t>Varying causal structure and parameterizations</a:t>
            </a:r>
          </a:p>
        </p:txBody>
      </p:sp>
      <p:sp>
        <p:nvSpPr>
          <p:cNvPr id="17" name="Down Arrow 16"/>
          <p:cNvSpPr/>
          <p:nvPr/>
        </p:nvSpPr>
        <p:spPr bwMode="auto">
          <a:xfrm>
            <a:off x="3418616" y="4050205"/>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5" name="Down Arrow 14"/>
          <p:cNvSpPr/>
          <p:nvPr/>
        </p:nvSpPr>
        <p:spPr bwMode="auto">
          <a:xfrm>
            <a:off x="3418616" y="4863239"/>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9" name="Right Brace 18"/>
          <p:cNvSpPr/>
          <p:nvPr/>
        </p:nvSpPr>
        <p:spPr>
          <a:xfrm>
            <a:off x="6483443" y="448251"/>
            <a:ext cx="548640" cy="5577840"/>
          </a:xfrm>
          <a:prstGeom prst="rightBrace">
            <a:avLst>
              <a:gd name="adj1" fmla="val 8333"/>
              <a:gd name="adj2" fmla="val 35604"/>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31318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 grpId="0" animBg="1"/>
      <p:bldP spid="4" grpId="0"/>
      <p:bldP spid="18" grpId="0" animBg="1"/>
      <p:bldP spid="16" grpId="0"/>
      <p:bldP spid="17" grpId="0" animBg="1"/>
      <p:bldP spid="15"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7BCC8D0D-EAEC-449D-9161-023DFF90F2E2}" type="slidenum">
              <a:rPr lang="en-US" smtClean="0"/>
              <a:pPr/>
              <a:t>18</a:t>
            </a:fld>
            <a:endParaRPr lang="en-US" dirty="0"/>
          </a:p>
        </p:txBody>
      </p:sp>
      <p:sp>
        <p:nvSpPr>
          <p:cNvPr id="9" name="Rounded Rectangle 4"/>
          <p:cNvSpPr/>
          <p:nvPr/>
        </p:nvSpPr>
        <p:spPr>
          <a:xfrm>
            <a:off x="354317" y="531720"/>
            <a:ext cx="6309360" cy="548640"/>
          </a:xfrm>
          <a:prstGeom prst="rect">
            <a:avLst/>
          </a:prstGeom>
          <a:solidFill>
            <a:srgbClr val="FFFF99">
              <a:alpha val="80000"/>
            </a:srgbClr>
          </a:solidFill>
          <a:ln>
            <a:solidFill>
              <a:srgbClr val="FFCC0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ct val="35000"/>
              </a:spcAft>
            </a:pPr>
            <a:r>
              <a:rPr lang="en-US" sz="2200" b="1" dirty="0">
                <a:latin typeface="Arial" panose="020B0604020202020204" pitchFamily="34" charset="0"/>
                <a:cs typeface="Arial" panose="020B0604020202020204" pitchFamily="34" charset="0"/>
              </a:rPr>
              <a:t>1. Express causal structure as a DAG</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ounded Rectangle 4"/>
              <p:cNvSpPr/>
              <p:nvPr/>
            </p:nvSpPr>
            <p:spPr>
              <a:xfrm>
                <a:off x="354317" y="1344754"/>
                <a:ext cx="6309360" cy="1920240"/>
              </a:xfrm>
              <a:prstGeom prst="rect">
                <a:avLst/>
              </a:prstGeom>
              <a:solidFill>
                <a:srgbClr val="CCFF99">
                  <a:alpha val="80000"/>
                </a:srgbClr>
              </a:solidFill>
              <a:ln>
                <a:solidFill>
                  <a:srgbClr val="00B05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pPr>
                <a:r>
                  <a:rPr lang="en-US" sz="2200" b="1" dirty="0">
                    <a:latin typeface="Arial" panose="020B0604020202020204" pitchFamily="34" charset="0"/>
                    <a:cs typeface="Arial" panose="020B0604020202020204" pitchFamily="34" charset="0"/>
                  </a:rPr>
                  <a:t>2. Specify data generating rules corresponding with the DAG</a:t>
                </a:r>
              </a:p>
              <a:p>
                <a:pPr lvl="0" defTabSz="800100">
                  <a:lnSpc>
                    <a:spcPct val="110000"/>
                  </a:lnSpc>
                  <a:spcBef>
                    <a:spcPct val="0"/>
                  </a:spcBef>
                  <a:spcAft>
                    <a:spcPts val="600"/>
                  </a:spcAft>
                </a:pPr>
                <a:r>
                  <a:rPr lang="en-US" sz="2200" dirty="0">
                    <a:effectLst/>
                    <a:latin typeface="Arial" panose="020B0604020202020204" pitchFamily="34" charset="0"/>
                    <a:cs typeface="Arial" panose="020B0604020202020204" pitchFamily="34" charset="0"/>
                  </a:rPr>
                  <a:t>S</a:t>
                </a:r>
                <a:r>
                  <a:rPr lang="en-US" sz="2200" b="0" i="0" u="none" kern="1200" dirty="0">
                    <a:effectLst/>
                    <a:latin typeface="Arial" panose="020B0604020202020204" pitchFamily="34" charset="0"/>
                    <a:cs typeface="Arial" panose="020B0604020202020204" pitchFamily="34" charset="0"/>
                  </a:rPr>
                  <a:t>ince we are generating the data, we are generating the causal effect of the exposure on the outcome (</a:t>
                </a:r>
                <a14:m>
                  <m:oMath xmlns:m="http://schemas.openxmlformats.org/officeDocument/2006/math">
                    <m:r>
                      <m:rPr>
                        <m:sty m:val="p"/>
                      </m:rPr>
                      <a:rPr lang="en-US" sz="2200" b="0" i="0" u="none" kern="1200" dirty="0" smtClean="0">
                        <a:effectLst/>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0" name="Rounded Rectangle 4"/>
              <p:cNvSpPr>
                <a:spLocks noRot="1" noChangeAspect="1" noMove="1" noResize="1" noEditPoints="1" noAdjustHandles="1" noChangeArrowheads="1" noChangeShapeType="1" noTextEdit="1"/>
              </p:cNvSpPr>
              <p:nvPr/>
            </p:nvSpPr>
            <p:spPr>
              <a:xfrm>
                <a:off x="354317" y="1344754"/>
                <a:ext cx="6309360" cy="1920240"/>
              </a:xfrm>
              <a:prstGeom prst="rect">
                <a:avLst/>
              </a:prstGeom>
              <a:blipFill rotWithShape="1">
                <a:blip r:embed="rId3"/>
                <a:stretch>
                  <a:fillRect l="-865" t="-932" b="-4037"/>
                </a:stretch>
              </a:blipFill>
              <a:ln>
                <a:solidFill>
                  <a:srgbClr val="00B050"/>
                </a:solidFill>
              </a:ln>
            </p:spPr>
            <p:txBody>
              <a:bodyPr/>
              <a:lstStyle/>
              <a:p>
                <a:r>
                  <a:rPr lang="en-US">
                    <a:noFill/>
                  </a:rPr>
                  <a:t> </a:t>
                </a:r>
              </a:p>
            </p:txBody>
          </p:sp>
        </mc:Fallback>
      </mc:AlternateContent>
      <p:sp>
        <p:nvSpPr>
          <p:cNvPr id="11" name="Rounded Rectangle 4"/>
          <p:cNvSpPr/>
          <p:nvPr/>
        </p:nvSpPr>
        <p:spPr>
          <a:xfrm>
            <a:off x="354317" y="3529388"/>
            <a:ext cx="6309360"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Rounded Rectangle 4"/>
              <p:cNvSpPr/>
              <p:nvPr/>
            </p:nvSpPr>
            <p:spPr>
              <a:xfrm>
                <a:off x="354317" y="5155459"/>
                <a:ext cx="6309360" cy="822960"/>
              </a:xfrm>
              <a:prstGeom prst="rect">
                <a:avLst/>
              </a:prstGeom>
              <a:solidFill>
                <a:srgbClr val="FF99FF">
                  <a:alpha val="80000"/>
                </a:srgbClr>
              </a:solidFill>
              <a:ln>
                <a:solidFill>
                  <a:schemeClr val="accent5">
                    <a:lumMod val="60000"/>
                    <a:lumOff val="40000"/>
                  </a:schemeClr>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5. Assess whether your reject the null at specified alpha threshold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i="1">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 vs.</a:t>
                </a:r>
                <a:r>
                  <a:rPr lang="en-US" sz="2200" dirty="0">
                    <a:ea typeface="Cambria Math"/>
                  </a:rPr>
                  <a:t> </a:t>
                </a:r>
                <a14:m>
                  <m:oMath xmlns:m="http://schemas.openxmlformats.org/officeDocument/2006/math">
                    <m:r>
                      <a:rPr lang="en-US" sz="2200" b="0" i="1" smtClean="0">
                        <a:latin typeface="Cambria Math" panose="02040503050406030204" pitchFamily="18" charset="0"/>
                        <a:ea typeface="Cambria Math"/>
                      </a:rPr>
                      <m:t>0</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2" name="Rounded Rectangle 4"/>
              <p:cNvSpPr>
                <a:spLocks noRot="1" noChangeAspect="1" noMove="1" noResize="1" noEditPoints="1" noAdjustHandles="1" noChangeArrowheads="1" noChangeShapeType="1" noTextEdit="1"/>
              </p:cNvSpPr>
              <p:nvPr/>
            </p:nvSpPr>
            <p:spPr>
              <a:xfrm>
                <a:off x="354317" y="5155459"/>
                <a:ext cx="6309360" cy="822960"/>
              </a:xfrm>
              <a:prstGeom prst="rect">
                <a:avLst/>
              </a:prstGeom>
              <a:blipFill>
                <a:blip r:embed="rId4"/>
                <a:stretch>
                  <a:fillRect l="-961" t="-2817" b="-9859"/>
                </a:stretch>
              </a:blipFill>
              <a:ln>
                <a:solidFill>
                  <a:schemeClr val="accent5">
                    <a:lumMod val="60000"/>
                    <a:lumOff val="40000"/>
                  </a:schemeClr>
                </a:solidFill>
              </a:ln>
            </p:spPr>
            <p:txBody>
              <a:bodyPr/>
              <a:lstStyle/>
              <a:p>
                <a:r>
                  <a:rPr lang="en-US">
                    <a:noFill/>
                  </a:rPr>
                  <a:t> </a:t>
                </a:r>
              </a:p>
            </p:txBody>
          </p:sp>
        </mc:Fallback>
      </mc:AlternateContent>
      <p:sp>
        <p:nvSpPr>
          <p:cNvPr id="13" name="Down Arrow 12"/>
          <p:cNvSpPr/>
          <p:nvPr/>
        </p:nvSpPr>
        <p:spPr bwMode="auto">
          <a:xfrm>
            <a:off x="3418616" y="1052537"/>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14" name="Down Arrow 13"/>
          <p:cNvSpPr/>
          <p:nvPr/>
        </p:nvSpPr>
        <p:spPr bwMode="auto">
          <a:xfrm>
            <a:off x="3418616" y="3237171"/>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3" name="Right Brace 2"/>
          <p:cNvSpPr/>
          <p:nvPr/>
        </p:nvSpPr>
        <p:spPr>
          <a:xfrm>
            <a:off x="6530943" y="3382983"/>
            <a:ext cx="365760" cy="265176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bwMode="auto">
              <a:xfrm>
                <a:off x="6896703" y="4007537"/>
                <a:ext cx="2236659" cy="1711751"/>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1,000 iterations of sample generation,</a:t>
                </a:r>
                <a:r>
                  <a:rPr lang="en-US" sz="2000" dirty="0">
                    <a:latin typeface="Arial" panose="020B0604020202020204" pitchFamily="34" charset="0"/>
                    <a:cs typeface="Arial" panose="020B0604020202020204" pitchFamily="34" charset="0"/>
                  </a:rPr>
                  <a:t> </a:t>
                </a:r>
              </a:p>
              <a:p>
                <a:pPr>
                  <a:lnSpc>
                    <a:spcPct val="110000"/>
                  </a:lnSpc>
                </a:pPr>
                <a:r>
                  <a:rPr lang="en-US" sz="2000" dirty="0">
                    <a:latin typeface="Arial" panose="020B0604020202020204" pitchFamily="34" charset="0"/>
                    <a:cs typeface="Arial" panose="020B0604020202020204" pitchFamily="34" charset="0"/>
                  </a:rPr>
                  <a:t>What % of times do you reject the null that</a:t>
                </a:r>
                <a14:m>
                  <m:oMath xmlns:m="http://schemas.openxmlformats.org/officeDocument/2006/math">
                    <m:r>
                      <a:rPr lang="en-US" sz="2000" b="0" i="0" smtClean="0">
                        <a:latin typeface="Cambria Math" panose="02040503050406030204" pitchFamily="18" charset="0"/>
                      </a:rPr>
                      <m:t>  </m:t>
                    </m:r>
                    <m:acc>
                      <m:accPr>
                        <m:chr m:val="̂"/>
                        <m:ctrlPr>
                          <a:rPr lang="en-US" sz="2000" i="1">
                            <a:latin typeface="Cambria Math" panose="02040503050406030204" pitchFamily="18" charset="0"/>
                          </a:rPr>
                        </m:ctrlPr>
                      </m:accPr>
                      <m:e>
                        <m:r>
                          <m:rPr>
                            <m:sty m:val="p"/>
                          </m:rPr>
                          <a:rPr lang="en-US" sz="2000">
                            <a:latin typeface="Cambria Math"/>
                            <a:ea typeface="Cambria Math"/>
                          </a:rPr>
                          <m:t>β</m:t>
                        </m:r>
                      </m:e>
                    </m:acc>
                  </m:oMath>
                </a14:m>
                <a:r>
                  <a:rPr lang="en-US" sz="2000" dirty="0">
                    <a:latin typeface="Arial" panose="020B0604020202020204" pitchFamily="34" charset="0"/>
                    <a:cs typeface="Arial" panose="020B0604020202020204" pitchFamily="34" charset="0"/>
                  </a:rPr>
                  <a:t> =</a:t>
                </a:r>
                <a:r>
                  <a:rPr lang="en-US" sz="2000" dirty="0">
                    <a:ea typeface="Cambria Math"/>
                  </a:rPr>
                  <a:t> </a:t>
                </a:r>
                <a14:m>
                  <m:oMath xmlns:m="http://schemas.openxmlformats.org/officeDocument/2006/math">
                    <m:r>
                      <a:rPr lang="en-US" sz="2000" b="0" i="0" dirty="0" smtClean="0">
                        <a:latin typeface="Cambria Math" panose="02040503050406030204" pitchFamily="18" charset="0"/>
                        <a:ea typeface="Cambria Math"/>
                      </a:rPr>
                      <m:t>0 ?</m:t>
                    </m:r>
                  </m:oMath>
                </a14:m>
                <a:endParaRPr lang="en-US" sz="20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6896703" y="4007537"/>
                <a:ext cx="2236659" cy="1711751"/>
              </a:xfrm>
              <a:prstGeom prst="rect">
                <a:avLst/>
              </a:prstGeom>
              <a:blipFill>
                <a:blip r:embed="rId5"/>
                <a:stretch>
                  <a:fillRect l="-6812" t="-4270" r="-8447" b="-6762"/>
                </a:stretch>
              </a:blipFill>
              <a:ln w="19050"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4"/>
              <p:cNvSpPr/>
              <p:nvPr/>
            </p:nvSpPr>
            <p:spPr>
              <a:xfrm>
                <a:off x="354317" y="4342422"/>
                <a:ext cx="630936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8" name="Rounded Rectangle 4"/>
              <p:cNvSpPr>
                <a:spLocks noRot="1" noChangeAspect="1" noMove="1" noResize="1" noEditPoints="1" noAdjustHandles="1" noChangeArrowheads="1" noChangeShapeType="1" noTextEdit="1"/>
              </p:cNvSpPr>
              <p:nvPr/>
            </p:nvSpPr>
            <p:spPr>
              <a:xfrm>
                <a:off x="354317" y="4342422"/>
                <a:ext cx="6309360" cy="548640"/>
              </a:xfrm>
              <a:prstGeom prst="rect">
                <a:avLst/>
              </a:prstGeom>
              <a:blipFill rotWithShape="1">
                <a:blip r:embed="rId6"/>
                <a:stretch>
                  <a:fillRect l="-865" r="-2978" b="-6186"/>
                </a:stretch>
              </a:blipFill>
              <a:ln>
                <a:solidFill>
                  <a:srgbClr val="7030A0"/>
                </a:solidFill>
              </a:ln>
            </p:spPr>
            <p:txBody>
              <a:bodyPr/>
              <a:lstStyle/>
              <a:p>
                <a:r>
                  <a:rPr lang="en-US">
                    <a:noFill/>
                  </a:rPr>
                  <a:t> </a:t>
                </a:r>
              </a:p>
            </p:txBody>
          </p:sp>
        </mc:Fallback>
      </mc:AlternateContent>
      <p:sp>
        <p:nvSpPr>
          <p:cNvPr id="17" name="Down Arrow 16"/>
          <p:cNvSpPr/>
          <p:nvPr/>
        </p:nvSpPr>
        <p:spPr bwMode="auto">
          <a:xfrm>
            <a:off x="3418616" y="4050205"/>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5" name="Down Arrow 14"/>
          <p:cNvSpPr/>
          <p:nvPr/>
        </p:nvSpPr>
        <p:spPr bwMode="auto">
          <a:xfrm>
            <a:off x="3418616" y="4863239"/>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1885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 grpId="0" animBg="1"/>
      <p:bldP spid="4" grpId="0"/>
      <p:bldP spid="18" grpId="0" animBg="1"/>
      <p:bldP spid="17"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BCC8D0D-EAEC-449D-9161-023DFF90F2E2}" type="slidenum">
              <a:rPr lang="en-US" smtClean="0"/>
              <a:pPr/>
              <a:t>19</a:t>
            </a:fld>
            <a:endParaRPr lang="en-US" dirty="0"/>
          </a:p>
        </p:txBody>
      </p:sp>
      <p:sp>
        <p:nvSpPr>
          <p:cNvPr id="7" name="TextBox 4"/>
          <p:cNvSpPr txBox="1"/>
          <p:nvPr/>
        </p:nvSpPr>
        <p:spPr>
          <a:xfrm>
            <a:off x="4528843" y="3314154"/>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10" name="Straight Arrow Connector 9"/>
          <p:cNvCxnSpPr>
            <a:cxnSpLocks/>
            <a:stCxn id="15" idx="3"/>
            <a:endCxn id="7" idx="1"/>
          </p:cNvCxnSpPr>
          <p:nvPr/>
        </p:nvCxnSpPr>
        <p:spPr>
          <a:xfrm flipV="1">
            <a:off x="3277531" y="3497034"/>
            <a:ext cx="125131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Rounded Rectangle 4"/>
          <p:cNvSpPr/>
          <p:nvPr/>
        </p:nvSpPr>
        <p:spPr>
          <a:xfrm>
            <a:off x="354317" y="299704"/>
            <a:ext cx="8412480" cy="548640"/>
          </a:xfrm>
          <a:prstGeom prst="rect">
            <a:avLst/>
          </a:prstGeom>
          <a:solidFill>
            <a:srgbClr val="FFFF99">
              <a:alpha val="80000"/>
            </a:srgbClr>
          </a:solidFill>
          <a:ln>
            <a:solidFill>
              <a:srgbClr val="FFCC0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ct val="35000"/>
              </a:spcAft>
            </a:pPr>
            <a:r>
              <a:rPr lang="en-US" sz="2200" b="1" dirty="0">
                <a:latin typeface="Arial" panose="020B0604020202020204" pitchFamily="34" charset="0"/>
                <a:cs typeface="Arial" panose="020B0604020202020204" pitchFamily="34" charset="0"/>
              </a:rPr>
              <a:t>1. Express causal structure as a DAG</a:t>
            </a:r>
            <a:endParaRPr lang="en-US" sz="2200"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2EF83DE9-F2FB-4535-BC28-39F2FDE38AA4}"/>
              </a:ext>
            </a:extLst>
          </p:cNvPr>
          <p:cNvSpPr txBox="1"/>
          <p:nvPr/>
        </p:nvSpPr>
        <p:spPr bwMode="auto">
          <a:xfrm>
            <a:off x="1762373" y="3343146"/>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Tree>
    <p:extLst>
      <p:ext uri="{BB962C8B-B14F-4D97-AF65-F5344CB8AC3E}">
        <p14:creationId xmlns:p14="http://schemas.microsoft.com/office/powerpoint/2010/main" val="31921018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ECB5-5291-4050-A172-A29BCABDEB7B}"/>
              </a:ext>
            </a:extLst>
          </p:cNvPr>
          <p:cNvSpPr>
            <a:spLocks noGrp="1"/>
          </p:cNvSpPr>
          <p:nvPr>
            <p:ph type="title"/>
          </p:nvPr>
        </p:nvSpPr>
        <p:spPr/>
        <p:txBody>
          <a:bodyPr/>
          <a:lstStyle/>
          <a:p>
            <a:r>
              <a:rPr lang="en-US" dirty="0"/>
              <a:t>Our group goals: Learn to use simulations</a:t>
            </a:r>
          </a:p>
        </p:txBody>
      </p:sp>
      <p:sp>
        <p:nvSpPr>
          <p:cNvPr id="3" name="Content Placeholder 2">
            <a:extLst>
              <a:ext uri="{FF2B5EF4-FFF2-40B4-BE49-F238E27FC236}">
                <a16:creationId xmlns:a16="http://schemas.microsoft.com/office/drawing/2014/main" id="{73F7EF3A-B32F-4D65-B58A-36C9018F6FC8}"/>
              </a:ext>
            </a:extLst>
          </p:cNvPr>
          <p:cNvSpPr>
            <a:spLocks noGrp="1"/>
          </p:cNvSpPr>
          <p:nvPr>
            <p:ph idx="1"/>
          </p:nvPr>
        </p:nvSpPr>
        <p:spPr>
          <a:xfrm>
            <a:off x="550804" y="997445"/>
            <a:ext cx="7888467" cy="3978016"/>
          </a:xfrm>
        </p:spPr>
        <p:txBody>
          <a:bodyPr/>
          <a:lstStyle/>
          <a:p>
            <a:r>
              <a:rPr lang="en-US" dirty="0"/>
              <a:t>A flexible, powerful tool to better:</a:t>
            </a:r>
          </a:p>
          <a:p>
            <a:pPr lvl="1"/>
            <a:r>
              <a:rPr lang="en-US" dirty="0"/>
              <a:t>understand statistical methods</a:t>
            </a:r>
          </a:p>
          <a:p>
            <a:pPr lvl="1"/>
            <a:r>
              <a:rPr lang="en-US" dirty="0"/>
              <a:t>improve communication with people in other disciplines</a:t>
            </a:r>
          </a:p>
          <a:p>
            <a:pPr lvl="1"/>
            <a:r>
              <a:rPr lang="en-US" dirty="0"/>
              <a:t>think clearly about your methods and whether they are answering the question you want to ask</a:t>
            </a:r>
          </a:p>
          <a:p>
            <a:pPr lvl="1"/>
            <a:r>
              <a:rPr lang="en-US" dirty="0"/>
              <a:t>conduct power/sample size calculations</a:t>
            </a:r>
          </a:p>
          <a:p>
            <a:pPr lvl="1"/>
            <a:r>
              <a:rPr lang="en-US" dirty="0"/>
              <a:t>Ask many questions you could not address with available data. </a:t>
            </a:r>
          </a:p>
          <a:p>
            <a:r>
              <a:rPr lang="en-US" dirty="0"/>
              <a:t>Simulations naturally link to modern causal inference methods so some of the thinking for DAGs, collider bias, and counterfactuals will be incorporated. Evaluating mediation also possible.</a:t>
            </a:r>
          </a:p>
          <a:p>
            <a:r>
              <a:rPr lang="en-US" dirty="0"/>
              <a:t>We’ll use Stata and R, drawing on simulation platform developed by ER </a:t>
            </a:r>
            <a:r>
              <a:rPr lang="en-US" dirty="0" err="1"/>
              <a:t>Mayeda</a:t>
            </a:r>
            <a:r>
              <a:rPr lang="en-US" dirty="0"/>
              <a:t>. </a:t>
            </a:r>
          </a:p>
          <a:p>
            <a:endParaRPr lang="en-US" dirty="0"/>
          </a:p>
        </p:txBody>
      </p:sp>
      <p:sp>
        <p:nvSpPr>
          <p:cNvPr id="6" name="Slide Number Placeholder 5">
            <a:extLst>
              <a:ext uri="{FF2B5EF4-FFF2-40B4-BE49-F238E27FC236}">
                <a16:creationId xmlns:a16="http://schemas.microsoft.com/office/drawing/2014/main" id="{C397BC24-A377-4AE4-87EA-461204F79516}"/>
              </a:ext>
            </a:extLst>
          </p:cNvPr>
          <p:cNvSpPr>
            <a:spLocks noGrp="1"/>
          </p:cNvSpPr>
          <p:nvPr>
            <p:ph type="sldNum" sz="quarter" idx="4"/>
          </p:nvPr>
        </p:nvSpPr>
        <p:spPr/>
        <p:txBody>
          <a:bodyPr/>
          <a:lstStyle/>
          <a:p>
            <a:fld id="{7BCC8D0D-EAEC-449D-9161-023DFF90F2E2}" type="slidenum">
              <a:rPr lang="en-US" smtClean="0"/>
              <a:pPr/>
              <a:t>2</a:t>
            </a:fld>
            <a:endParaRPr lang="en-US" dirty="0"/>
          </a:p>
        </p:txBody>
      </p:sp>
    </p:spTree>
    <p:extLst>
      <p:ext uri="{BB962C8B-B14F-4D97-AF65-F5344CB8AC3E}">
        <p14:creationId xmlns:p14="http://schemas.microsoft.com/office/powerpoint/2010/main" val="2253431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09182" y="1187355"/>
            <a:ext cx="9171295" cy="4913194"/>
          </a:xfrm>
        </p:spPr>
        <p:txBody>
          <a:bodyPr/>
          <a:lstStyle/>
          <a:p>
            <a:pPr>
              <a:lnSpc>
                <a:spcPct val="110000"/>
              </a:lnSpc>
              <a:spcBef>
                <a:spcPts val="0"/>
              </a:spcBef>
              <a:spcAft>
                <a:spcPts val="600"/>
              </a:spcAft>
            </a:pPr>
            <a:r>
              <a:rPr lang="en-US" sz="2000" dirty="0" err="1"/>
              <a:t>LowEd</a:t>
            </a:r>
            <a:r>
              <a:rPr lang="en-US" sz="2000" dirty="0"/>
              <a:t>~ Bernoulli(P(low education))</a:t>
            </a:r>
          </a:p>
          <a:p>
            <a:pPr lvl="1">
              <a:lnSpc>
                <a:spcPct val="110000"/>
              </a:lnSpc>
              <a:spcBef>
                <a:spcPts val="0"/>
              </a:spcBef>
              <a:spcAft>
                <a:spcPts val="1200"/>
              </a:spcAft>
            </a:pPr>
            <a:r>
              <a:rPr lang="en-US" sz="1800" dirty="0"/>
              <a:t>Dichotomous variable, where P(low education) = 0.50 </a:t>
            </a:r>
          </a:p>
          <a:p>
            <a:pPr lvl="0">
              <a:lnSpc>
                <a:spcPct val="110000"/>
              </a:lnSpc>
              <a:spcBef>
                <a:spcPts val="0"/>
              </a:spcBef>
              <a:spcAft>
                <a:spcPts val="600"/>
              </a:spcAft>
            </a:pPr>
            <a:r>
              <a:rPr lang="en-US" sz="2000" dirty="0"/>
              <a:t>If </a:t>
            </a:r>
            <a:r>
              <a:rPr lang="en-US" sz="2000" dirty="0" err="1"/>
              <a:t>LowEd</a:t>
            </a:r>
            <a:r>
              <a:rPr lang="en-US" sz="2000" dirty="0"/>
              <a:t>=0, then BMI ~ N(0,1) </a:t>
            </a:r>
          </a:p>
          <a:p>
            <a:pPr lvl="1">
              <a:lnSpc>
                <a:spcPct val="110000"/>
              </a:lnSpc>
              <a:spcBef>
                <a:spcPts val="0"/>
              </a:spcBef>
              <a:spcAft>
                <a:spcPts val="600"/>
              </a:spcAft>
            </a:pPr>
            <a:r>
              <a:rPr lang="en-US" sz="1800" dirty="0"/>
              <a:t>For simplicity, we’ll say that BMI has been standardized.  Actual mean BMI in adult Americans is close to 25, and standard deviation is ~5. </a:t>
            </a:r>
          </a:p>
          <a:p>
            <a:pPr>
              <a:lnSpc>
                <a:spcPct val="110000"/>
              </a:lnSpc>
              <a:spcBef>
                <a:spcPts val="0"/>
              </a:spcBef>
              <a:spcAft>
                <a:spcPts val="600"/>
              </a:spcAft>
            </a:pPr>
            <a:r>
              <a:rPr lang="en-US" sz="2000" dirty="0"/>
              <a:t>If </a:t>
            </a:r>
            <a:r>
              <a:rPr lang="en-US" sz="2000" dirty="0" err="1"/>
              <a:t>LowEd</a:t>
            </a:r>
            <a:r>
              <a:rPr lang="en-US" sz="2000" dirty="0"/>
              <a:t>=1 then BMI~N(0.5,1)</a:t>
            </a:r>
            <a:endParaRPr lang="en-US" sz="1800"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20</a:t>
            </a:fld>
            <a:endParaRPr lang="en-US" dirty="0"/>
          </a:p>
        </p:txBody>
      </p:sp>
      <p:sp>
        <p:nvSpPr>
          <p:cNvPr id="6" name="Rounded Rectangle 4"/>
          <p:cNvSpPr/>
          <p:nvPr/>
        </p:nvSpPr>
        <p:spPr>
          <a:xfrm>
            <a:off x="374649" y="453406"/>
            <a:ext cx="8404225" cy="548640"/>
          </a:xfrm>
          <a:prstGeom prst="rect">
            <a:avLst/>
          </a:prstGeom>
          <a:solidFill>
            <a:srgbClr val="CCFF99">
              <a:alpha val="80000"/>
            </a:srgbClr>
          </a:solidFill>
          <a:ln>
            <a:solidFill>
              <a:srgbClr val="00B05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pPr>
            <a:r>
              <a:rPr lang="en-US" sz="2200" b="1" dirty="0">
                <a:latin typeface="Arial" panose="020B0604020202020204" pitchFamily="34" charset="0"/>
                <a:cs typeface="Arial" panose="020B0604020202020204" pitchFamily="34" charset="0"/>
              </a:rPr>
              <a:t>2. Specify data generating rules corresponding with the DAG</a:t>
            </a:r>
          </a:p>
        </p:txBody>
      </p:sp>
      <p:sp>
        <p:nvSpPr>
          <p:cNvPr id="9" name="TextBox 4">
            <a:extLst>
              <a:ext uri="{FF2B5EF4-FFF2-40B4-BE49-F238E27FC236}">
                <a16:creationId xmlns:a16="http://schemas.microsoft.com/office/drawing/2014/main" id="{A8097976-79B1-4760-A29E-E4C0D7391FF0}"/>
              </a:ext>
            </a:extLst>
          </p:cNvPr>
          <p:cNvSpPr txBox="1"/>
          <p:nvPr/>
        </p:nvSpPr>
        <p:spPr>
          <a:xfrm>
            <a:off x="4572000" y="4298892"/>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11" name="Straight Arrow Connector 10">
            <a:extLst>
              <a:ext uri="{FF2B5EF4-FFF2-40B4-BE49-F238E27FC236}">
                <a16:creationId xmlns:a16="http://schemas.microsoft.com/office/drawing/2014/main" id="{377FD355-7523-403D-9865-7871761DC991}"/>
              </a:ext>
            </a:extLst>
          </p:cNvPr>
          <p:cNvCxnSpPr>
            <a:cxnSpLocks/>
            <a:stCxn id="12" idx="3"/>
            <a:endCxn id="9" idx="1"/>
          </p:cNvCxnSpPr>
          <p:nvPr/>
        </p:nvCxnSpPr>
        <p:spPr>
          <a:xfrm flipV="1">
            <a:off x="3320688" y="4481772"/>
            <a:ext cx="125131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CD1DE8-2A4C-4F63-842D-698D2A4183B3}"/>
              </a:ext>
            </a:extLst>
          </p:cNvPr>
          <p:cNvSpPr txBox="1"/>
          <p:nvPr/>
        </p:nvSpPr>
        <p:spPr bwMode="auto">
          <a:xfrm>
            <a:off x="1805530" y="4327884"/>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Tree>
    <p:extLst>
      <p:ext uri="{BB962C8B-B14F-4D97-AF65-F5344CB8AC3E}">
        <p14:creationId xmlns:p14="http://schemas.microsoft.com/office/powerpoint/2010/main" val="230770391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BCC8D0D-EAEC-449D-9161-023DFF90F2E2}" type="slidenum">
              <a:rPr lang="en-US" smtClean="0"/>
              <a:pPr/>
              <a:t>21</a:t>
            </a:fld>
            <a:endParaRPr lang="en-US" dirty="0"/>
          </a:p>
        </p:txBody>
      </p:sp>
      <p:sp>
        <p:nvSpPr>
          <p:cNvPr id="6" name="Rounded Rectangle 4"/>
          <p:cNvSpPr/>
          <p:nvPr/>
        </p:nvSpPr>
        <p:spPr>
          <a:xfrm>
            <a:off x="374649" y="455613"/>
            <a:ext cx="8404225"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82880" tIns="91440" rIns="18288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p:sp>
        <p:nvSpPr>
          <p:cNvPr id="8" name="Content Placeholder 2"/>
          <p:cNvSpPr>
            <a:spLocks noGrp="1"/>
          </p:cNvSpPr>
          <p:nvPr>
            <p:ph idx="1"/>
          </p:nvPr>
        </p:nvSpPr>
        <p:spPr>
          <a:xfrm>
            <a:off x="358774" y="1135063"/>
            <a:ext cx="8506156" cy="4440191"/>
          </a:xfrm>
        </p:spPr>
        <p:txBody>
          <a:bodyPr/>
          <a:lstStyle/>
          <a:p>
            <a:pPr>
              <a:lnSpc>
                <a:spcPct val="114000"/>
              </a:lnSpc>
              <a:spcBef>
                <a:spcPts val="0"/>
              </a:spcBef>
              <a:spcAft>
                <a:spcPts val="1200"/>
              </a:spcAft>
            </a:pPr>
            <a:r>
              <a:rPr lang="en-US" sz="2000" dirty="0"/>
              <a:t>Set random seed so you can reproduce findings later: </a:t>
            </a:r>
            <a:r>
              <a:rPr lang="en-US" sz="1800" dirty="0"/>
              <a:t>set seed 97070</a:t>
            </a:r>
          </a:p>
          <a:p>
            <a:pPr>
              <a:lnSpc>
                <a:spcPct val="114000"/>
              </a:lnSpc>
              <a:spcBef>
                <a:spcPts val="0"/>
              </a:spcBef>
              <a:spcAft>
                <a:spcPts val="1200"/>
              </a:spcAft>
            </a:pPr>
            <a:r>
              <a:rPr lang="en-US" sz="2000" dirty="0"/>
              <a:t>Generate a data set with n=1000 observations</a:t>
            </a:r>
          </a:p>
          <a:p>
            <a:pPr marL="230187" lvl="1" indent="0">
              <a:lnSpc>
                <a:spcPct val="114000"/>
              </a:lnSpc>
              <a:spcBef>
                <a:spcPts val="0"/>
              </a:spcBef>
              <a:spcAft>
                <a:spcPts val="1200"/>
              </a:spcAft>
              <a:buNone/>
            </a:pPr>
            <a:r>
              <a:rPr lang="en-US" sz="1800" dirty="0"/>
              <a:t>Stata: set </a:t>
            </a:r>
            <a:r>
              <a:rPr lang="en-US" sz="1800" dirty="0" err="1"/>
              <a:t>obs</a:t>
            </a:r>
            <a:r>
              <a:rPr lang="en-US" sz="1800" dirty="0"/>
              <a:t> 1000</a:t>
            </a:r>
          </a:p>
          <a:p>
            <a:pPr>
              <a:lnSpc>
                <a:spcPct val="114000"/>
              </a:lnSpc>
              <a:spcBef>
                <a:spcPts val="0"/>
              </a:spcBef>
              <a:spcAft>
                <a:spcPts val="600"/>
              </a:spcAft>
            </a:pPr>
            <a:r>
              <a:rPr lang="en-US" sz="2000" dirty="0"/>
              <a:t>Apply the data-generating rules sequentially generate each variable, starting with the exogenous variables (no arrows in) and then for each of their descendant variables, as a function of its parents</a:t>
            </a:r>
          </a:p>
          <a:p>
            <a:pPr marL="230187" lvl="1" indent="0">
              <a:lnSpc>
                <a:spcPct val="114000"/>
              </a:lnSpc>
              <a:spcBef>
                <a:spcPts val="0"/>
              </a:spcBef>
              <a:spcAft>
                <a:spcPts val="1200"/>
              </a:spcAft>
              <a:buNone/>
            </a:pPr>
            <a:r>
              <a:rPr lang="en-US" sz="1800" dirty="0"/>
              <a:t>Stata: gen </a:t>
            </a:r>
            <a:r>
              <a:rPr lang="en-US" sz="1800" dirty="0" err="1"/>
              <a:t>LowEd</a:t>
            </a:r>
            <a:r>
              <a:rPr lang="en-US" sz="1800" dirty="0"/>
              <a:t>=</a:t>
            </a:r>
            <a:r>
              <a:rPr lang="en-US" sz="1800" dirty="0" err="1"/>
              <a:t>runiform</a:t>
            </a:r>
            <a:r>
              <a:rPr lang="en-US" sz="1800" dirty="0"/>
              <a:t>()&gt;.5</a:t>
            </a:r>
          </a:p>
          <a:p>
            <a:pPr marL="230187" lvl="1" indent="0">
              <a:lnSpc>
                <a:spcPct val="114000"/>
              </a:lnSpc>
              <a:spcBef>
                <a:spcPts val="0"/>
              </a:spcBef>
              <a:spcAft>
                <a:spcPts val="600"/>
              </a:spcAft>
              <a:buNone/>
            </a:pPr>
            <a:r>
              <a:rPr lang="en-US" sz="1800" dirty="0"/>
              <a:t>Stata: gen BMI=</a:t>
            </a:r>
            <a:r>
              <a:rPr lang="en-US" sz="1800" dirty="0" err="1"/>
              <a:t>rnormal</a:t>
            </a:r>
            <a:r>
              <a:rPr lang="en-US" sz="1800" dirty="0"/>
              <a:t>(0,1) if </a:t>
            </a:r>
            <a:r>
              <a:rPr lang="en-US" sz="1800" dirty="0" err="1"/>
              <a:t>LowEd</a:t>
            </a:r>
            <a:r>
              <a:rPr lang="en-US" sz="1800" dirty="0"/>
              <a:t>==0</a:t>
            </a:r>
          </a:p>
          <a:p>
            <a:pPr marL="230187" lvl="1" indent="0">
              <a:lnSpc>
                <a:spcPct val="114000"/>
              </a:lnSpc>
              <a:spcBef>
                <a:spcPts val="0"/>
              </a:spcBef>
              <a:spcAft>
                <a:spcPts val="600"/>
              </a:spcAft>
              <a:buNone/>
            </a:pPr>
            <a:r>
              <a:rPr lang="en-US" sz="1800" dirty="0"/>
              <a:t>           replace BMI=</a:t>
            </a:r>
            <a:r>
              <a:rPr lang="en-US" sz="1800" dirty="0" err="1"/>
              <a:t>rnormal</a:t>
            </a:r>
            <a:r>
              <a:rPr lang="en-US" sz="1800" dirty="0"/>
              <a:t>(0.5,1) if </a:t>
            </a:r>
            <a:r>
              <a:rPr lang="en-US" sz="1800" dirty="0" err="1"/>
              <a:t>LowEd</a:t>
            </a:r>
            <a:r>
              <a:rPr lang="en-US" sz="1800" dirty="0"/>
              <a:t>==1</a:t>
            </a:r>
          </a:p>
          <a:p>
            <a:pPr marL="230187" lvl="1" indent="0">
              <a:lnSpc>
                <a:spcPct val="114000"/>
              </a:lnSpc>
              <a:spcBef>
                <a:spcPts val="0"/>
              </a:spcBef>
              <a:spcAft>
                <a:spcPts val="600"/>
              </a:spcAft>
              <a:buNone/>
            </a:pPr>
            <a:r>
              <a:rPr lang="en-US" sz="1800" dirty="0"/>
              <a:t>Stata alternative: gen </a:t>
            </a:r>
            <a:r>
              <a:rPr lang="en-US" sz="1800" dirty="0" err="1"/>
              <a:t>BMI_e</a:t>
            </a:r>
            <a:r>
              <a:rPr lang="en-US" sz="1800" dirty="0"/>
              <a:t>=</a:t>
            </a:r>
            <a:r>
              <a:rPr lang="en-US" sz="1800" dirty="0" err="1"/>
              <a:t>rnormal</a:t>
            </a:r>
            <a:r>
              <a:rPr lang="en-US" sz="1800" dirty="0"/>
              <a:t>()</a:t>
            </a:r>
          </a:p>
          <a:p>
            <a:pPr marL="230187" lvl="1" indent="0">
              <a:lnSpc>
                <a:spcPct val="114000"/>
              </a:lnSpc>
              <a:spcBef>
                <a:spcPts val="0"/>
              </a:spcBef>
              <a:spcAft>
                <a:spcPts val="600"/>
              </a:spcAft>
              <a:buNone/>
            </a:pPr>
            <a:r>
              <a:rPr lang="en-US" sz="1800" dirty="0"/>
              <a:t>                            gen BMI=BMI_e+0.5*(</a:t>
            </a:r>
            <a:r>
              <a:rPr lang="en-US" sz="1800" dirty="0" err="1"/>
              <a:t>LowEd</a:t>
            </a:r>
            <a:r>
              <a:rPr lang="en-US" sz="1800" dirty="0"/>
              <a:t>==1)</a:t>
            </a:r>
          </a:p>
          <a:p>
            <a:pPr lvl="1">
              <a:lnSpc>
                <a:spcPct val="114000"/>
              </a:lnSpc>
              <a:spcBef>
                <a:spcPts val="0"/>
              </a:spcBef>
              <a:spcAft>
                <a:spcPts val="600"/>
              </a:spcAft>
            </a:pPr>
            <a:r>
              <a:rPr lang="en-US" sz="1800" dirty="0"/>
              <a:t>The alternative makes it easier to model counterfactuals. Useful later.</a:t>
            </a:r>
          </a:p>
          <a:p>
            <a:pPr lvl="1">
              <a:lnSpc>
                <a:spcPct val="114000"/>
              </a:lnSpc>
              <a:spcBef>
                <a:spcPts val="0"/>
              </a:spcBef>
              <a:spcAft>
                <a:spcPts val="600"/>
              </a:spcAft>
            </a:pPr>
            <a:endParaRPr lang="en-US" sz="1800" dirty="0"/>
          </a:p>
          <a:p>
            <a:pPr lvl="1">
              <a:lnSpc>
                <a:spcPct val="114000"/>
              </a:lnSpc>
              <a:spcBef>
                <a:spcPts val="0"/>
              </a:spcBef>
              <a:spcAft>
                <a:spcPts val="600"/>
              </a:spcAft>
            </a:pPr>
            <a:endParaRPr lang="en-US" sz="1800" dirty="0"/>
          </a:p>
        </p:txBody>
      </p:sp>
    </p:spTree>
    <p:extLst>
      <p:ext uri="{BB962C8B-B14F-4D97-AF65-F5344CB8AC3E}">
        <p14:creationId xmlns:p14="http://schemas.microsoft.com/office/powerpoint/2010/main" val="2398364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BCC8D0D-EAEC-449D-9161-023DFF90F2E2}" type="slidenum">
              <a:rPr lang="en-US" smtClean="0"/>
              <a:pPr/>
              <a:t>22</a:t>
            </a:fld>
            <a:endParaRPr lang="en-US" dirty="0"/>
          </a:p>
        </p:txBody>
      </p:sp>
      <p:sp>
        <p:nvSpPr>
          <p:cNvPr id="6" name="Rounded Rectangle 4"/>
          <p:cNvSpPr/>
          <p:nvPr/>
        </p:nvSpPr>
        <p:spPr>
          <a:xfrm>
            <a:off x="374649" y="455613"/>
            <a:ext cx="8404225"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82880" tIns="91440" rIns="18288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p:sp>
        <p:nvSpPr>
          <p:cNvPr id="8" name="Content Placeholder 2"/>
          <p:cNvSpPr>
            <a:spLocks noGrp="1"/>
          </p:cNvSpPr>
          <p:nvPr>
            <p:ph idx="1"/>
          </p:nvPr>
        </p:nvSpPr>
        <p:spPr>
          <a:xfrm>
            <a:off x="358774" y="1135063"/>
            <a:ext cx="8506156" cy="4440191"/>
          </a:xfrm>
        </p:spPr>
        <p:txBody>
          <a:bodyPr/>
          <a:lstStyle/>
          <a:p>
            <a:pPr>
              <a:lnSpc>
                <a:spcPct val="114000"/>
              </a:lnSpc>
              <a:spcBef>
                <a:spcPts val="0"/>
              </a:spcBef>
              <a:spcAft>
                <a:spcPts val="1200"/>
              </a:spcAft>
            </a:pPr>
            <a:r>
              <a:rPr lang="en-US" sz="2000" dirty="0"/>
              <a:t>Generate a data set with n=100 observations</a:t>
            </a:r>
          </a:p>
          <a:p>
            <a:pPr>
              <a:lnSpc>
                <a:spcPct val="114000"/>
              </a:lnSpc>
              <a:spcBef>
                <a:spcPts val="0"/>
              </a:spcBef>
              <a:spcAft>
                <a:spcPts val="600"/>
              </a:spcAft>
            </a:pPr>
            <a:r>
              <a:rPr lang="en-US" sz="2000" dirty="0"/>
              <a:t>Apply the data-generating rules sequentially generate each variable, starting with the exogenous variables (no arrows in) and then for each of their descendant variables, as a function of its parents</a:t>
            </a:r>
          </a:p>
        </p:txBody>
      </p:sp>
      <p:graphicFrame>
        <p:nvGraphicFramePr>
          <p:cNvPr id="9" name="Table 8"/>
          <p:cNvGraphicFramePr>
            <a:graphicFrameLocks noGrp="1"/>
          </p:cNvGraphicFramePr>
          <p:nvPr>
            <p:extLst>
              <p:ext uri="{D42A27DB-BD31-4B8C-83A1-F6EECF244321}">
                <p14:modId xmlns:p14="http://schemas.microsoft.com/office/powerpoint/2010/main" val="3667778897"/>
              </p:ext>
            </p:extLst>
          </p:nvPr>
        </p:nvGraphicFramePr>
        <p:xfrm>
          <a:off x="770434" y="2967556"/>
          <a:ext cx="7677530" cy="2804160"/>
        </p:xfrm>
        <a:graphic>
          <a:graphicData uri="http://schemas.openxmlformats.org/drawingml/2006/table">
            <a:tbl>
              <a:tblPr firstRow="1" bandRow="1">
                <a:tableStyleId>{21E4AEA4-8DFA-4A89-87EB-49C32662AFE0}</a:tableStyleId>
              </a:tblPr>
              <a:tblGrid>
                <a:gridCol w="989370">
                  <a:extLst>
                    <a:ext uri="{9D8B030D-6E8A-4147-A177-3AD203B41FA5}">
                      <a16:colId xmlns:a16="http://schemas.microsoft.com/office/drawing/2014/main" val="20000"/>
                    </a:ext>
                  </a:extLst>
                </a:gridCol>
                <a:gridCol w="1252358">
                  <a:extLst>
                    <a:ext uri="{9D8B030D-6E8A-4147-A177-3AD203B41FA5}">
                      <a16:colId xmlns:a16="http://schemas.microsoft.com/office/drawing/2014/main" val="20001"/>
                    </a:ext>
                  </a:extLst>
                </a:gridCol>
                <a:gridCol w="1516224">
                  <a:extLst>
                    <a:ext uri="{9D8B030D-6E8A-4147-A177-3AD203B41FA5}">
                      <a16:colId xmlns:a16="http://schemas.microsoft.com/office/drawing/2014/main" val="20002"/>
                    </a:ext>
                  </a:extLst>
                </a:gridCol>
                <a:gridCol w="1306526">
                  <a:extLst>
                    <a:ext uri="{9D8B030D-6E8A-4147-A177-3AD203B41FA5}">
                      <a16:colId xmlns:a16="http://schemas.microsoft.com/office/drawing/2014/main" val="20003"/>
                    </a:ext>
                  </a:extLst>
                </a:gridCol>
                <a:gridCol w="1306526">
                  <a:extLst>
                    <a:ext uri="{9D8B030D-6E8A-4147-A177-3AD203B41FA5}">
                      <a16:colId xmlns:a16="http://schemas.microsoft.com/office/drawing/2014/main" val="20004"/>
                    </a:ext>
                  </a:extLst>
                </a:gridCol>
                <a:gridCol w="1306526">
                  <a:extLst>
                    <a:ext uri="{9D8B030D-6E8A-4147-A177-3AD203B41FA5}">
                      <a16:colId xmlns:a16="http://schemas.microsoft.com/office/drawing/2014/main" val="20005"/>
                    </a:ext>
                  </a:extLst>
                </a:gridCol>
              </a:tblGrid>
              <a:tr h="370840">
                <a:tc>
                  <a:txBody>
                    <a:bodyPr/>
                    <a:lstStyle/>
                    <a:p>
                      <a:pPr algn="ctr"/>
                      <a:r>
                        <a:rPr lang="en-US" sz="1600" b="0" dirty="0">
                          <a:solidFill>
                            <a:schemeClr val="tx1"/>
                          </a:solidFill>
                          <a:latin typeface="+mj-lt"/>
                        </a:rPr>
                        <a:t>id</a:t>
                      </a:r>
                    </a:p>
                  </a:txBody>
                  <a:tcPr anchor="ctr">
                    <a:solidFill>
                      <a:schemeClr val="accent2">
                        <a:lumMod val="60000"/>
                        <a:lumOff val="40000"/>
                      </a:schemeClr>
                    </a:solidFill>
                  </a:tcPr>
                </a:tc>
                <a:tc>
                  <a:txBody>
                    <a:bodyPr/>
                    <a:lstStyle/>
                    <a:p>
                      <a:pPr algn="ctr"/>
                      <a:r>
                        <a:rPr lang="en-US" sz="1600" b="0" dirty="0" err="1">
                          <a:solidFill>
                            <a:schemeClr val="tx1"/>
                          </a:solidFill>
                          <a:latin typeface="+mj-lt"/>
                        </a:rPr>
                        <a:t>LowEd</a:t>
                      </a:r>
                      <a:endParaRPr lang="en-US" sz="1600" b="0" dirty="0">
                        <a:solidFill>
                          <a:schemeClr val="tx1"/>
                        </a:solidFill>
                        <a:latin typeface="+mj-lt"/>
                      </a:endParaRPr>
                    </a:p>
                  </a:txBody>
                  <a:tcPr anchor="ctr">
                    <a:solidFill>
                      <a:schemeClr val="accent2">
                        <a:lumMod val="60000"/>
                        <a:lumOff val="40000"/>
                      </a:schemeClr>
                    </a:solidFill>
                  </a:tcPr>
                </a:tc>
                <a:tc>
                  <a:txBody>
                    <a:bodyPr/>
                    <a:lstStyle/>
                    <a:p>
                      <a:pPr algn="ctr"/>
                      <a:r>
                        <a:rPr lang="en-US" sz="1600" b="0" dirty="0" err="1">
                          <a:solidFill>
                            <a:schemeClr val="tx1"/>
                          </a:solidFill>
                          <a:latin typeface="+mj-lt"/>
                        </a:rPr>
                        <a:t>BMI_e</a:t>
                      </a:r>
                      <a:endParaRPr lang="en-US" sz="1600" b="0" dirty="0">
                        <a:solidFill>
                          <a:schemeClr val="tx1"/>
                        </a:solidFill>
                        <a:latin typeface="+mj-lt"/>
                      </a:endParaRPr>
                    </a:p>
                  </a:txBody>
                  <a:tcPr anchor="ctr">
                    <a:solidFill>
                      <a:schemeClr val="accent2">
                        <a:lumMod val="60000"/>
                        <a:lumOff val="40000"/>
                      </a:schemeClr>
                    </a:solidFill>
                  </a:tcPr>
                </a:tc>
                <a:tc>
                  <a:txBody>
                    <a:bodyPr/>
                    <a:lstStyle/>
                    <a:p>
                      <a:pPr algn="ctr"/>
                      <a:r>
                        <a:rPr lang="en-US" sz="1600" b="0" dirty="0">
                          <a:solidFill>
                            <a:schemeClr val="tx1"/>
                          </a:solidFill>
                          <a:latin typeface="+mj-lt"/>
                        </a:rPr>
                        <a:t>Actual BMI</a:t>
                      </a:r>
                    </a:p>
                  </a:txBody>
                  <a:tcPr anchor="ctr">
                    <a:solidFill>
                      <a:schemeClr val="accent2">
                        <a:lumMod val="60000"/>
                        <a:lumOff val="40000"/>
                      </a:schemeClr>
                    </a:solidFill>
                  </a:tcPr>
                </a:tc>
                <a:tc>
                  <a:txBody>
                    <a:bodyPr/>
                    <a:lstStyle/>
                    <a:p>
                      <a:pPr algn="ctr"/>
                      <a:r>
                        <a:rPr lang="en-US" sz="1600" b="0" dirty="0">
                          <a:solidFill>
                            <a:schemeClr val="tx1"/>
                          </a:solidFill>
                          <a:latin typeface="+mj-lt"/>
                        </a:rPr>
                        <a:t>Potential</a:t>
                      </a:r>
                      <a:r>
                        <a:rPr lang="en-US" sz="1600" b="0" baseline="0" dirty="0">
                          <a:solidFill>
                            <a:schemeClr val="tx1"/>
                          </a:solidFill>
                          <a:latin typeface="+mj-lt"/>
                        </a:rPr>
                        <a:t> </a:t>
                      </a:r>
                      <a:r>
                        <a:rPr lang="en-US" sz="1600" b="0" dirty="0">
                          <a:solidFill>
                            <a:schemeClr val="tx1"/>
                          </a:solidFill>
                          <a:latin typeface="+mj-lt"/>
                        </a:rPr>
                        <a:t>BMI_0</a:t>
                      </a:r>
                    </a:p>
                  </a:txBody>
                  <a:tcPr anchor="ctr">
                    <a:solidFill>
                      <a:schemeClr val="accent2">
                        <a:lumMod val="60000"/>
                        <a:lumOff val="40000"/>
                      </a:schemeClr>
                    </a:solidFill>
                  </a:tcPr>
                </a:tc>
                <a:tc>
                  <a:txBody>
                    <a:bodyPr/>
                    <a:lstStyle/>
                    <a:p>
                      <a:pPr algn="ctr"/>
                      <a:r>
                        <a:rPr lang="en-US" sz="1600" b="0" kern="1200" dirty="0">
                          <a:solidFill>
                            <a:schemeClr val="tx1"/>
                          </a:solidFill>
                          <a:latin typeface="+mj-lt"/>
                          <a:ea typeface="+mn-ea"/>
                          <a:cs typeface="+mn-cs"/>
                        </a:rPr>
                        <a:t>Potential</a:t>
                      </a:r>
                      <a:r>
                        <a:rPr lang="en-US" sz="1600" b="0" kern="1200" dirty="0">
                          <a:solidFill>
                            <a:schemeClr val="tx1"/>
                          </a:solidFill>
                          <a:latin typeface="+mn-lt"/>
                          <a:ea typeface="+mn-ea"/>
                          <a:cs typeface="+mn-cs"/>
                        </a:rPr>
                        <a:t> </a:t>
                      </a:r>
                      <a:r>
                        <a:rPr lang="en-US" sz="1600" b="0" kern="1200" dirty="0">
                          <a:solidFill>
                            <a:schemeClr val="tx1"/>
                          </a:solidFill>
                          <a:latin typeface="+mj-lt"/>
                          <a:ea typeface="+mn-ea"/>
                          <a:cs typeface="+mn-cs"/>
                        </a:rPr>
                        <a:t>BMI_1</a:t>
                      </a:r>
                    </a:p>
                  </a:txBody>
                  <a:tcPr anchor="ct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pPr algn="ctr"/>
                      <a:r>
                        <a:rPr lang="en-US" sz="1600" dirty="0">
                          <a:solidFill>
                            <a:schemeClr val="tx1"/>
                          </a:solidFill>
                          <a:latin typeface="+mj-lt"/>
                        </a:rPr>
                        <a:t>1</a:t>
                      </a:r>
                    </a:p>
                  </a:txBody>
                  <a:tcPr anchor="ctr"/>
                </a:tc>
                <a:tc>
                  <a:txBody>
                    <a:bodyPr/>
                    <a:lstStyle/>
                    <a:p>
                      <a:pPr algn="ctr" fontAlgn="b"/>
                      <a:r>
                        <a:rPr lang="en-US" sz="1600" b="0" i="0" u="none" strike="noStrike" dirty="0">
                          <a:solidFill>
                            <a:srgbClr val="000000"/>
                          </a:solidFill>
                          <a:effectLst/>
                          <a:latin typeface="+mj-lt"/>
                        </a:rPr>
                        <a:t>0</a:t>
                      </a:r>
                    </a:p>
                  </a:txBody>
                  <a:tcPr marL="9525" marR="9525" marT="9525" marB="0" anchor="ctr"/>
                </a:tc>
                <a:tc>
                  <a:txBody>
                    <a:bodyPr/>
                    <a:lstStyle/>
                    <a:p>
                      <a:pPr algn="ctr" fontAlgn="b"/>
                      <a:r>
                        <a:rPr lang="en-US" sz="1600" b="0" i="0" u="none" strike="noStrike" dirty="0">
                          <a:solidFill>
                            <a:srgbClr val="000000"/>
                          </a:solidFill>
                          <a:effectLst/>
                          <a:latin typeface="+mj-lt"/>
                        </a:rPr>
                        <a:t>-1.28</a:t>
                      </a:r>
                    </a:p>
                  </a:txBody>
                  <a:tcPr marL="9525" marR="9525" marT="9525" marB="0" anchor="ctr"/>
                </a:tc>
                <a:tc>
                  <a:txBody>
                    <a:bodyPr/>
                    <a:lstStyle/>
                    <a:p>
                      <a:pPr algn="ctr" fontAlgn="b"/>
                      <a:r>
                        <a:rPr lang="en-US" sz="1600" b="0" i="0" u="none" strike="noStrike" dirty="0">
                          <a:solidFill>
                            <a:srgbClr val="000000"/>
                          </a:solidFill>
                          <a:effectLst/>
                          <a:latin typeface="+mj-lt"/>
                        </a:rPr>
                        <a:t>-1.28</a:t>
                      </a:r>
                    </a:p>
                  </a:txBody>
                  <a:tcPr marL="9525" marR="9525" marT="9525" marB="0" anchor="ctr"/>
                </a:tc>
                <a:tc>
                  <a:txBody>
                    <a:bodyPr/>
                    <a:lstStyle/>
                    <a:p>
                      <a:pPr algn="ctr" fontAlgn="b"/>
                      <a:r>
                        <a:rPr lang="en-US" sz="1600" b="0" i="0" u="none" strike="noStrike" dirty="0">
                          <a:solidFill>
                            <a:srgbClr val="000000"/>
                          </a:solidFill>
                          <a:effectLst/>
                          <a:latin typeface="+mj-lt"/>
                        </a:rPr>
                        <a:t>-1.28</a:t>
                      </a:r>
                    </a:p>
                  </a:txBody>
                  <a:tcPr marL="9525" marR="9525" marT="9525" marB="0" anchor="ctr"/>
                </a:tc>
                <a:tc>
                  <a:txBody>
                    <a:bodyPr/>
                    <a:lstStyle/>
                    <a:p>
                      <a:pPr algn="ctr" fontAlgn="b"/>
                      <a:r>
                        <a:rPr lang="en-US" sz="1600" b="0" i="0" u="none" strike="noStrike" dirty="0">
                          <a:solidFill>
                            <a:srgbClr val="000000"/>
                          </a:solidFill>
                          <a:effectLst/>
                          <a:latin typeface="+mj-lt"/>
                        </a:rPr>
                        <a:t>-1.78</a:t>
                      </a:r>
                    </a:p>
                  </a:txBody>
                  <a:tcPr marL="9525" marR="9525" marT="9525" marB="0" anchor="ctr"/>
                </a:tc>
                <a:extLst>
                  <a:ext uri="{0D108BD9-81ED-4DB2-BD59-A6C34878D82A}">
                    <a16:rowId xmlns:a16="http://schemas.microsoft.com/office/drawing/2014/main" val="10001"/>
                  </a:ext>
                </a:extLst>
              </a:tr>
              <a:tr h="370840">
                <a:tc>
                  <a:txBody>
                    <a:bodyPr/>
                    <a:lstStyle/>
                    <a:p>
                      <a:pPr algn="ctr"/>
                      <a:r>
                        <a:rPr lang="en-US" sz="1600" dirty="0">
                          <a:solidFill>
                            <a:schemeClr val="tx1"/>
                          </a:solidFill>
                          <a:latin typeface="+mj-lt"/>
                        </a:rPr>
                        <a:t>2</a:t>
                      </a:r>
                    </a:p>
                  </a:txBody>
                  <a:tcPr anchor="ctr"/>
                </a:tc>
                <a:tc>
                  <a:txBody>
                    <a:bodyPr/>
                    <a:lstStyle/>
                    <a:p>
                      <a:pPr algn="ctr" fontAlgn="b"/>
                      <a:r>
                        <a:rPr lang="en-US" sz="1600" b="0" i="0" u="none" strike="noStrike" dirty="0">
                          <a:solidFill>
                            <a:srgbClr val="000000"/>
                          </a:solidFill>
                          <a:effectLst/>
                          <a:latin typeface="+mj-lt"/>
                        </a:rPr>
                        <a:t>1</a:t>
                      </a:r>
                    </a:p>
                  </a:txBody>
                  <a:tcPr marL="9525" marR="9525" marT="9525" marB="0" anchor="ctr"/>
                </a:tc>
                <a:tc>
                  <a:txBody>
                    <a:bodyPr/>
                    <a:lstStyle/>
                    <a:p>
                      <a:pPr algn="ctr" fontAlgn="b"/>
                      <a:r>
                        <a:rPr lang="en-US" sz="1600" b="0" i="0" u="none" strike="noStrike" dirty="0">
                          <a:solidFill>
                            <a:srgbClr val="000000"/>
                          </a:solidFill>
                          <a:effectLst/>
                          <a:latin typeface="+mj-lt"/>
                        </a:rPr>
                        <a:t>-0.25</a:t>
                      </a:r>
                    </a:p>
                  </a:txBody>
                  <a:tcPr marL="9525" marR="9525" marT="9525" marB="0" anchor="ctr"/>
                </a:tc>
                <a:tc>
                  <a:txBody>
                    <a:bodyPr/>
                    <a:lstStyle/>
                    <a:p>
                      <a:pPr algn="ctr" fontAlgn="b"/>
                      <a:r>
                        <a:rPr lang="en-US" sz="1600" b="0" i="0" u="none" strike="noStrike" dirty="0">
                          <a:solidFill>
                            <a:srgbClr val="000000"/>
                          </a:solidFill>
                          <a:effectLst/>
                          <a:latin typeface="+mj-lt"/>
                        </a:rPr>
                        <a:t>0.25</a:t>
                      </a:r>
                    </a:p>
                  </a:txBody>
                  <a:tcPr marL="9525" marR="9525" marT="9525" marB="0" anchor="ctr"/>
                </a:tc>
                <a:tc>
                  <a:txBody>
                    <a:bodyPr/>
                    <a:lstStyle/>
                    <a:p>
                      <a:pPr algn="ctr" fontAlgn="b"/>
                      <a:r>
                        <a:rPr lang="en-US" sz="1600" b="0" i="0" u="none" strike="noStrike" dirty="0">
                          <a:solidFill>
                            <a:srgbClr val="000000"/>
                          </a:solidFill>
                          <a:effectLst/>
                          <a:latin typeface="+mj-lt"/>
                        </a:rPr>
                        <a:t>-0.25</a:t>
                      </a:r>
                    </a:p>
                  </a:txBody>
                  <a:tcPr marL="9525" marR="9525" marT="9525" marB="0" anchor="ctr"/>
                </a:tc>
                <a:tc>
                  <a:txBody>
                    <a:bodyPr/>
                    <a:lstStyle/>
                    <a:p>
                      <a:pPr algn="ctr" fontAlgn="b"/>
                      <a:r>
                        <a:rPr lang="en-US" sz="1600" b="0" i="0" u="none" strike="noStrike" dirty="0">
                          <a:solidFill>
                            <a:srgbClr val="000000"/>
                          </a:solidFill>
                          <a:effectLst/>
                          <a:latin typeface="+mj-lt"/>
                        </a:rPr>
                        <a:t>0.25</a:t>
                      </a:r>
                    </a:p>
                  </a:txBody>
                  <a:tcPr marL="9525" marR="9525" marT="9525" marB="0" anchor="ctr"/>
                </a:tc>
                <a:extLst>
                  <a:ext uri="{0D108BD9-81ED-4DB2-BD59-A6C34878D82A}">
                    <a16:rowId xmlns:a16="http://schemas.microsoft.com/office/drawing/2014/main" val="10002"/>
                  </a:ext>
                </a:extLst>
              </a:tr>
              <a:tr h="370840">
                <a:tc>
                  <a:txBody>
                    <a:bodyPr/>
                    <a:lstStyle/>
                    <a:p>
                      <a:pPr algn="ctr"/>
                      <a:r>
                        <a:rPr lang="en-US" sz="1600" dirty="0">
                          <a:solidFill>
                            <a:schemeClr val="tx1"/>
                          </a:solidFill>
                          <a:latin typeface="+mj-lt"/>
                        </a:rPr>
                        <a:t>3</a:t>
                      </a:r>
                    </a:p>
                  </a:txBody>
                  <a:tcPr anchor="ctr"/>
                </a:tc>
                <a:tc>
                  <a:txBody>
                    <a:bodyPr/>
                    <a:lstStyle/>
                    <a:p>
                      <a:pPr algn="ctr" fontAlgn="b"/>
                      <a:r>
                        <a:rPr lang="en-US" sz="1600" b="0" i="0" u="none" strike="noStrike" dirty="0">
                          <a:solidFill>
                            <a:srgbClr val="000000"/>
                          </a:solidFill>
                          <a:effectLst/>
                          <a:latin typeface="+mj-lt"/>
                        </a:rPr>
                        <a:t>1</a:t>
                      </a:r>
                    </a:p>
                  </a:txBody>
                  <a:tcPr marL="9525" marR="9525" marT="9525" marB="0" anchor="ctr"/>
                </a:tc>
                <a:tc>
                  <a:txBody>
                    <a:bodyPr/>
                    <a:lstStyle/>
                    <a:p>
                      <a:pPr algn="ctr" fontAlgn="b"/>
                      <a:r>
                        <a:rPr lang="en-US" sz="1600" b="0" i="0" u="none" strike="noStrike" dirty="0">
                          <a:solidFill>
                            <a:srgbClr val="000000"/>
                          </a:solidFill>
                          <a:effectLst/>
                          <a:latin typeface="+mj-lt"/>
                        </a:rPr>
                        <a:t>0.47</a:t>
                      </a:r>
                    </a:p>
                  </a:txBody>
                  <a:tcPr marL="9525" marR="9525" marT="9525" marB="0" anchor="ctr"/>
                </a:tc>
                <a:tc>
                  <a:txBody>
                    <a:bodyPr/>
                    <a:lstStyle/>
                    <a:p>
                      <a:pPr algn="ctr" fontAlgn="b"/>
                      <a:r>
                        <a:rPr lang="en-US" sz="1600" b="0" i="0" u="none" strike="noStrike" dirty="0">
                          <a:solidFill>
                            <a:srgbClr val="000000"/>
                          </a:solidFill>
                          <a:effectLst/>
                          <a:latin typeface="+mj-lt"/>
                        </a:rPr>
                        <a:t>0.97</a:t>
                      </a:r>
                    </a:p>
                  </a:txBody>
                  <a:tcPr marL="9525" marR="9525" marT="9525" marB="0" anchor="ctr"/>
                </a:tc>
                <a:tc>
                  <a:txBody>
                    <a:bodyPr/>
                    <a:lstStyle/>
                    <a:p>
                      <a:pPr algn="ctr" fontAlgn="b"/>
                      <a:r>
                        <a:rPr lang="en-US" sz="1600" b="0" i="0" u="none" strike="noStrike" dirty="0">
                          <a:solidFill>
                            <a:srgbClr val="000000"/>
                          </a:solidFill>
                          <a:effectLst/>
                          <a:latin typeface="+mj-lt"/>
                        </a:rPr>
                        <a:t>0.47</a:t>
                      </a:r>
                    </a:p>
                  </a:txBody>
                  <a:tcPr marL="9525" marR="9525" marT="9525" marB="0" anchor="ctr"/>
                </a:tc>
                <a:tc>
                  <a:txBody>
                    <a:bodyPr/>
                    <a:lstStyle/>
                    <a:p>
                      <a:pPr algn="ctr" fontAlgn="b"/>
                      <a:r>
                        <a:rPr lang="en-US" sz="1600" b="0" i="0" u="none" strike="noStrike" dirty="0">
                          <a:solidFill>
                            <a:srgbClr val="000000"/>
                          </a:solidFill>
                          <a:effectLst/>
                          <a:latin typeface="+mj-lt"/>
                        </a:rPr>
                        <a:t>0.97</a:t>
                      </a:r>
                    </a:p>
                  </a:txBody>
                  <a:tcPr marL="9525" marR="9525" marT="9525" marB="0" anchor="ctr"/>
                </a:tc>
                <a:extLst>
                  <a:ext uri="{0D108BD9-81ED-4DB2-BD59-A6C34878D82A}">
                    <a16:rowId xmlns:a16="http://schemas.microsoft.com/office/drawing/2014/main" val="10003"/>
                  </a:ext>
                </a:extLst>
              </a:tr>
              <a:tr h="370840">
                <a:tc>
                  <a:txBody>
                    <a:bodyPr/>
                    <a:lstStyle/>
                    <a:p>
                      <a:pPr algn="ctr"/>
                      <a:r>
                        <a:rPr lang="en-US" sz="1600" dirty="0">
                          <a:solidFill>
                            <a:schemeClr val="tx1"/>
                          </a:solidFill>
                          <a:latin typeface="+mj-lt"/>
                        </a:rPr>
                        <a:t>4</a:t>
                      </a:r>
                    </a:p>
                  </a:txBody>
                  <a:tcPr anchor="ctr"/>
                </a:tc>
                <a:tc>
                  <a:txBody>
                    <a:bodyPr/>
                    <a:lstStyle/>
                    <a:p>
                      <a:pPr algn="ctr"/>
                      <a:r>
                        <a:rPr lang="en-US" sz="1600" dirty="0">
                          <a:solidFill>
                            <a:schemeClr val="tx1"/>
                          </a:solidFill>
                          <a:latin typeface="+mj-lt"/>
                        </a:rPr>
                        <a:t>0</a:t>
                      </a:r>
                    </a:p>
                  </a:txBody>
                  <a:tcPr anchor="ctr"/>
                </a:tc>
                <a:tc>
                  <a:txBody>
                    <a:bodyPr/>
                    <a:lstStyle/>
                    <a:p>
                      <a:pPr algn="ctr"/>
                      <a:r>
                        <a:rPr lang="en-US" sz="1600" dirty="0">
                          <a:solidFill>
                            <a:schemeClr val="tx1"/>
                          </a:solidFill>
                          <a:latin typeface="+mj-lt"/>
                        </a:rPr>
                        <a:t>0.04</a:t>
                      </a:r>
                    </a:p>
                  </a:txBody>
                  <a:tcPr anchor="ctr"/>
                </a:tc>
                <a:tc>
                  <a:txBody>
                    <a:bodyPr/>
                    <a:lstStyle/>
                    <a:p>
                      <a:pPr algn="ctr"/>
                      <a:r>
                        <a:rPr lang="en-US" sz="1600" dirty="0">
                          <a:solidFill>
                            <a:schemeClr val="tx1"/>
                          </a:solidFill>
                          <a:latin typeface="+mj-lt"/>
                        </a:rPr>
                        <a:t>0.04</a:t>
                      </a:r>
                    </a:p>
                  </a:txBody>
                  <a:tcPr anchor="ctr"/>
                </a:tc>
                <a:tc>
                  <a:txBody>
                    <a:bodyPr/>
                    <a:lstStyle/>
                    <a:p>
                      <a:pPr algn="ctr"/>
                      <a:r>
                        <a:rPr lang="en-US" sz="1600" dirty="0">
                          <a:solidFill>
                            <a:schemeClr val="tx1"/>
                          </a:solidFill>
                          <a:latin typeface="+mj-lt"/>
                        </a:rPr>
                        <a:t>0.04</a:t>
                      </a:r>
                    </a:p>
                  </a:txBody>
                  <a:tcPr anchor="ctr"/>
                </a:tc>
                <a:tc>
                  <a:txBody>
                    <a:bodyPr/>
                    <a:lstStyle/>
                    <a:p>
                      <a:pPr algn="ctr"/>
                      <a:r>
                        <a:rPr lang="en-US" sz="1600" dirty="0">
                          <a:solidFill>
                            <a:schemeClr val="tx1"/>
                          </a:solidFill>
                          <a:latin typeface="+mj-lt"/>
                        </a:rPr>
                        <a:t>0.54</a:t>
                      </a:r>
                    </a:p>
                  </a:txBody>
                  <a:tcPr anchor="ctr"/>
                </a:tc>
                <a:extLst>
                  <a:ext uri="{0D108BD9-81ED-4DB2-BD59-A6C34878D82A}">
                    <a16:rowId xmlns:a16="http://schemas.microsoft.com/office/drawing/2014/main" val="10004"/>
                  </a:ext>
                </a:extLst>
              </a:tr>
              <a:tr h="370840">
                <a:tc>
                  <a:txBody>
                    <a:bodyPr/>
                    <a:lstStyle/>
                    <a:p>
                      <a:pPr algn="ctr"/>
                      <a:r>
                        <a:rPr lang="en-US" sz="1600" kern="1200" dirty="0">
                          <a:solidFill>
                            <a:schemeClr val="tx1"/>
                          </a:solidFill>
                          <a:latin typeface="+mn-lt"/>
                          <a:ea typeface="+mn-ea"/>
                          <a:cs typeface="+mn-cs"/>
                        </a:rPr>
                        <a:t>…</a:t>
                      </a:r>
                      <a:endParaRPr lang="en-US" sz="1600" dirty="0">
                        <a:solidFill>
                          <a:schemeClr val="tx1"/>
                        </a:solidFill>
                        <a:latin typeface="+mj-lt"/>
                      </a:endParaRPr>
                    </a:p>
                  </a:txBody>
                  <a:tcPr anchor="ctr"/>
                </a:tc>
                <a:tc>
                  <a:txBody>
                    <a:bodyPr/>
                    <a:lstStyle/>
                    <a:p>
                      <a:pPr algn="ctr"/>
                      <a:endParaRPr lang="en-US" sz="1600" dirty="0">
                        <a:solidFill>
                          <a:schemeClr val="tx1"/>
                        </a:solidFill>
                        <a:latin typeface="+mj-lt"/>
                      </a:endParaRPr>
                    </a:p>
                  </a:txBody>
                  <a:tcPr anchor="ctr"/>
                </a:tc>
                <a:tc>
                  <a:txBody>
                    <a:bodyPr/>
                    <a:lstStyle/>
                    <a:p>
                      <a:pPr algn="ctr"/>
                      <a:endParaRPr lang="en-US" sz="1600" dirty="0">
                        <a:solidFill>
                          <a:schemeClr val="tx1"/>
                        </a:solidFill>
                        <a:latin typeface="+mj-lt"/>
                      </a:endParaRPr>
                    </a:p>
                  </a:txBody>
                  <a:tcPr anchor="ctr"/>
                </a:tc>
                <a:tc>
                  <a:txBody>
                    <a:bodyPr/>
                    <a:lstStyle/>
                    <a:p>
                      <a:pPr algn="ctr"/>
                      <a:endParaRPr lang="en-US" sz="1600" dirty="0">
                        <a:solidFill>
                          <a:schemeClr val="tx1"/>
                        </a:solidFill>
                        <a:latin typeface="+mj-lt"/>
                      </a:endParaRPr>
                    </a:p>
                  </a:txBody>
                  <a:tcPr anchor="ctr"/>
                </a:tc>
                <a:tc>
                  <a:txBody>
                    <a:bodyPr/>
                    <a:lstStyle/>
                    <a:p>
                      <a:pPr algn="ctr"/>
                      <a:endParaRPr lang="en-US" sz="1600" dirty="0">
                        <a:solidFill>
                          <a:schemeClr val="tx1"/>
                        </a:solidFill>
                        <a:latin typeface="+mj-lt"/>
                      </a:endParaRPr>
                    </a:p>
                  </a:txBody>
                  <a:tcPr anchor="ctr"/>
                </a:tc>
                <a:tc>
                  <a:txBody>
                    <a:bodyPr/>
                    <a:lstStyle/>
                    <a:p>
                      <a:pPr algn="ctr"/>
                      <a:endParaRPr lang="en-US" sz="1600" dirty="0">
                        <a:solidFill>
                          <a:schemeClr val="tx1"/>
                        </a:solidFill>
                        <a:latin typeface="+mj-lt"/>
                      </a:endParaRPr>
                    </a:p>
                  </a:txBody>
                  <a:tcPr anchor="ctr"/>
                </a:tc>
                <a:extLst>
                  <a:ext uri="{0D108BD9-81ED-4DB2-BD59-A6C34878D82A}">
                    <a16:rowId xmlns:a16="http://schemas.microsoft.com/office/drawing/2014/main" val="10005"/>
                  </a:ext>
                </a:extLst>
              </a:tr>
              <a:tr h="370840">
                <a:tc>
                  <a:txBody>
                    <a:bodyPr/>
                    <a:lstStyle/>
                    <a:p>
                      <a:pPr algn="ctr"/>
                      <a:r>
                        <a:rPr lang="en-US" sz="1600" dirty="0">
                          <a:solidFill>
                            <a:schemeClr val="tx1"/>
                          </a:solidFill>
                          <a:latin typeface="+mj-lt"/>
                        </a:rPr>
                        <a:t>100</a:t>
                      </a:r>
                    </a:p>
                  </a:txBody>
                  <a:tcPr anchor="ctr"/>
                </a:tc>
                <a:tc>
                  <a:txBody>
                    <a:bodyPr/>
                    <a:lstStyle/>
                    <a:p>
                      <a:pPr algn="ctr" fontAlgn="b"/>
                      <a:r>
                        <a:rPr lang="en-US" sz="1600" b="0" i="0" u="none" strike="noStrike" dirty="0">
                          <a:solidFill>
                            <a:srgbClr val="000000"/>
                          </a:solidFill>
                          <a:effectLst/>
                          <a:latin typeface="+mj-lt"/>
                        </a:rPr>
                        <a:t>1</a:t>
                      </a:r>
                    </a:p>
                  </a:txBody>
                  <a:tcPr marL="9525" marR="9525" marT="9525" marB="0" anchor="ctr"/>
                </a:tc>
                <a:tc>
                  <a:txBody>
                    <a:bodyPr/>
                    <a:lstStyle/>
                    <a:p>
                      <a:pPr algn="ctr" fontAlgn="b"/>
                      <a:r>
                        <a:rPr lang="en-US" sz="1600" b="0" i="0" u="none" strike="noStrike" dirty="0">
                          <a:solidFill>
                            <a:srgbClr val="000000"/>
                          </a:solidFill>
                          <a:effectLst/>
                          <a:latin typeface="+mj-lt"/>
                        </a:rPr>
                        <a:t>1.31</a:t>
                      </a:r>
                    </a:p>
                  </a:txBody>
                  <a:tcPr marL="9525" marR="9525" marT="9525" marB="0" anchor="ctr"/>
                </a:tc>
                <a:tc>
                  <a:txBody>
                    <a:bodyPr/>
                    <a:lstStyle/>
                    <a:p>
                      <a:pPr algn="ctr" fontAlgn="b"/>
                      <a:r>
                        <a:rPr lang="en-US" sz="1600" b="0" i="0" u="none" strike="noStrike" dirty="0">
                          <a:solidFill>
                            <a:srgbClr val="000000"/>
                          </a:solidFill>
                          <a:effectLst/>
                          <a:latin typeface="+mj-lt"/>
                        </a:rPr>
                        <a:t>1.81</a:t>
                      </a:r>
                    </a:p>
                  </a:txBody>
                  <a:tcPr marL="9525" marR="9525" marT="9525" marB="0" anchor="ctr"/>
                </a:tc>
                <a:tc>
                  <a:txBody>
                    <a:bodyPr/>
                    <a:lstStyle/>
                    <a:p>
                      <a:pPr algn="ctr" fontAlgn="b"/>
                      <a:r>
                        <a:rPr lang="en-US" sz="1600" b="0" i="0" u="none" strike="noStrike" dirty="0">
                          <a:solidFill>
                            <a:srgbClr val="000000"/>
                          </a:solidFill>
                          <a:effectLst/>
                          <a:latin typeface="+mj-lt"/>
                        </a:rPr>
                        <a:t>1.31</a:t>
                      </a:r>
                    </a:p>
                  </a:txBody>
                  <a:tcPr marL="9525" marR="9525" marT="9525" marB="0" anchor="ctr"/>
                </a:tc>
                <a:tc>
                  <a:txBody>
                    <a:bodyPr/>
                    <a:lstStyle/>
                    <a:p>
                      <a:pPr algn="ctr" fontAlgn="b"/>
                      <a:r>
                        <a:rPr lang="en-US" sz="1600" b="0" i="0" u="none" strike="noStrike" dirty="0">
                          <a:solidFill>
                            <a:srgbClr val="000000"/>
                          </a:solidFill>
                          <a:effectLst/>
                          <a:latin typeface="+mj-lt"/>
                        </a:rPr>
                        <a:t>1.81</a:t>
                      </a:r>
                    </a:p>
                  </a:txBody>
                  <a:tcPr marL="9525" marR="9525"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80460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135063"/>
            <a:ext cx="8428355" cy="4440191"/>
          </a:xfrm>
        </p:spPr>
        <p:txBody>
          <a:bodyPr/>
          <a:lstStyle/>
          <a:p>
            <a:pPr>
              <a:lnSpc>
                <a:spcPct val="110000"/>
              </a:lnSpc>
              <a:spcBef>
                <a:spcPts val="1800"/>
              </a:spcBef>
            </a:pPr>
            <a:r>
              <a:rPr lang="en-US" sz="2000" dirty="0"/>
              <a:t>Estimate effect of Low Education on BMI </a:t>
            </a:r>
          </a:p>
          <a:p>
            <a:pPr>
              <a:lnSpc>
                <a:spcPct val="110000"/>
              </a:lnSpc>
              <a:spcBef>
                <a:spcPts val="1800"/>
              </a:spcBef>
            </a:pPr>
            <a:r>
              <a:rPr lang="en-US" sz="1800" dirty="0" err="1"/>
              <a:t>reg</a:t>
            </a:r>
            <a:r>
              <a:rPr lang="en-US" sz="1800" dirty="0"/>
              <a:t> BMI </a:t>
            </a:r>
            <a:r>
              <a:rPr lang="en-US" sz="1800" dirty="0" err="1"/>
              <a:t>LowEd</a:t>
            </a:r>
            <a:endParaRPr lang="en-US" sz="1800" b="0" dirty="0"/>
          </a:p>
          <a:p>
            <a:pPr lvl="1">
              <a:lnSpc>
                <a:spcPct val="110000"/>
              </a:lnSpc>
              <a:spcBef>
                <a:spcPts val="1800"/>
              </a:spcBef>
            </a:pPr>
            <a:endParaRPr lang="en-US" sz="1800" dirty="0"/>
          </a:p>
          <a:p>
            <a:pPr lvl="1">
              <a:lnSpc>
                <a:spcPct val="110000"/>
              </a:lnSpc>
              <a:spcBef>
                <a:spcPts val="1800"/>
              </a:spcBef>
            </a:pPr>
            <a:endParaRPr lang="en-US" sz="1800" dirty="0"/>
          </a:p>
          <a:p>
            <a:pPr marL="230187" lvl="1" indent="0">
              <a:lnSpc>
                <a:spcPct val="110000"/>
              </a:lnSpc>
              <a:spcBef>
                <a:spcPts val="1800"/>
              </a:spcBef>
              <a:buNone/>
            </a:pPr>
            <a:endParaRPr lang="en-US" sz="2000" dirty="0"/>
          </a:p>
          <a:p>
            <a:pPr lvl="1">
              <a:lnSpc>
                <a:spcPct val="110000"/>
              </a:lnSpc>
              <a:spcBef>
                <a:spcPts val="1800"/>
              </a:spcBef>
            </a:pPr>
            <a:endParaRPr lang="en-US" sz="2000" dirty="0"/>
          </a:p>
          <a:p>
            <a:pPr lvl="1">
              <a:lnSpc>
                <a:spcPct val="110000"/>
              </a:lnSpc>
              <a:spcBef>
                <a:spcPts val="1800"/>
              </a:spcBef>
            </a:pPr>
            <a:endParaRPr lang="en-US" sz="2000" dirty="0"/>
          </a:p>
          <a:p>
            <a:endParaRPr lang="en-US"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23</a:t>
            </a:fld>
            <a:endParaRPr lang="en-US" dirty="0"/>
          </a:p>
        </p:txBody>
      </p:sp>
      <mc:AlternateContent xmlns:mc="http://schemas.openxmlformats.org/markup-compatibility/2006" xmlns:a14="http://schemas.microsoft.com/office/drawing/2010/main">
        <mc:Choice Requires="a14">
          <p:sp>
            <p:nvSpPr>
              <p:cNvPr id="6" name="Rounded Rectangle 4"/>
              <p:cNvSpPr/>
              <p:nvPr/>
            </p:nvSpPr>
            <p:spPr>
              <a:xfrm>
                <a:off x="374650" y="463831"/>
                <a:ext cx="841248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82880" tIns="91440" rIns="18288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6" name="Rounded Rectangle 4"/>
              <p:cNvSpPr>
                <a:spLocks noRot="1" noChangeAspect="1" noMove="1" noResize="1" noEditPoints="1" noAdjustHandles="1" noChangeArrowheads="1" noChangeShapeType="1" noTextEdit="1"/>
              </p:cNvSpPr>
              <p:nvPr/>
            </p:nvSpPr>
            <p:spPr>
              <a:xfrm>
                <a:off x="374650" y="463831"/>
                <a:ext cx="8412480" cy="548640"/>
              </a:xfrm>
              <a:prstGeom prst="rect">
                <a:avLst/>
              </a:prstGeom>
              <a:blipFill rotWithShape="1">
                <a:blip r:embed="rId3"/>
                <a:stretch>
                  <a:fillRect b="-7292"/>
                </a:stretch>
              </a:blipFill>
              <a:ln>
                <a:solidFill>
                  <a:srgbClr val="7030A0"/>
                </a:solid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2D73CEB0-B85A-4100-9213-83AF24105006}"/>
              </a:ext>
            </a:extLst>
          </p:cNvPr>
          <p:cNvPicPr>
            <a:picLocks noChangeAspect="1"/>
          </p:cNvPicPr>
          <p:nvPr/>
        </p:nvPicPr>
        <p:blipFill rotWithShape="1">
          <a:blip r:embed="rId4"/>
          <a:srcRect r="35248"/>
          <a:stretch/>
        </p:blipFill>
        <p:spPr>
          <a:xfrm>
            <a:off x="780152" y="2629919"/>
            <a:ext cx="6595796" cy="2627438"/>
          </a:xfrm>
          <a:prstGeom prst="rect">
            <a:avLst/>
          </a:prstGeom>
        </p:spPr>
      </p:pic>
    </p:spTree>
    <p:extLst>
      <p:ext uri="{BB962C8B-B14F-4D97-AF65-F5344CB8AC3E}">
        <p14:creationId xmlns:p14="http://schemas.microsoft.com/office/powerpoint/2010/main" val="2778924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7BCC8D0D-EAEC-449D-9161-023DFF90F2E2}" type="slidenum">
              <a:rPr lang="en-US" smtClean="0"/>
              <a:pPr/>
              <a:t>24</a:t>
            </a:fld>
            <a:endParaRPr lang="en-US" dirty="0"/>
          </a:p>
        </p:txBody>
      </p:sp>
      <p:sp>
        <p:nvSpPr>
          <p:cNvPr id="9" name="Rounded Rectangle 4"/>
          <p:cNvSpPr/>
          <p:nvPr/>
        </p:nvSpPr>
        <p:spPr>
          <a:xfrm>
            <a:off x="354317" y="531720"/>
            <a:ext cx="6309360" cy="548640"/>
          </a:xfrm>
          <a:prstGeom prst="rect">
            <a:avLst/>
          </a:prstGeom>
          <a:solidFill>
            <a:srgbClr val="FFFF99">
              <a:alpha val="80000"/>
            </a:srgbClr>
          </a:solidFill>
          <a:ln>
            <a:solidFill>
              <a:srgbClr val="FFCC0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ct val="35000"/>
              </a:spcAft>
            </a:pPr>
            <a:r>
              <a:rPr lang="en-US" sz="2200" b="1" dirty="0">
                <a:latin typeface="Arial" panose="020B0604020202020204" pitchFamily="34" charset="0"/>
                <a:cs typeface="Arial" panose="020B0604020202020204" pitchFamily="34" charset="0"/>
              </a:rPr>
              <a:t>1. Express causal structure as a DAG</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ounded Rectangle 4"/>
              <p:cNvSpPr/>
              <p:nvPr/>
            </p:nvSpPr>
            <p:spPr>
              <a:xfrm>
                <a:off x="354317" y="1344754"/>
                <a:ext cx="6309360" cy="1920240"/>
              </a:xfrm>
              <a:prstGeom prst="rect">
                <a:avLst/>
              </a:prstGeom>
              <a:solidFill>
                <a:srgbClr val="CCFF99">
                  <a:alpha val="80000"/>
                </a:srgbClr>
              </a:solidFill>
              <a:ln>
                <a:solidFill>
                  <a:srgbClr val="00B05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pPr>
                <a:r>
                  <a:rPr lang="en-US" sz="2200" b="1" dirty="0">
                    <a:latin typeface="Arial" panose="020B0604020202020204" pitchFamily="34" charset="0"/>
                    <a:cs typeface="Arial" panose="020B0604020202020204" pitchFamily="34" charset="0"/>
                  </a:rPr>
                  <a:t>2. Specify data generating rules corresponding with the DAG</a:t>
                </a:r>
              </a:p>
              <a:p>
                <a:pPr lvl="0" defTabSz="800100">
                  <a:lnSpc>
                    <a:spcPct val="110000"/>
                  </a:lnSpc>
                  <a:spcBef>
                    <a:spcPct val="0"/>
                  </a:spcBef>
                  <a:spcAft>
                    <a:spcPts val="600"/>
                  </a:spcAft>
                </a:pPr>
                <a:r>
                  <a:rPr lang="en-US" sz="2200" dirty="0">
                    <a:effectLst/>
                    <a:latin typeface="Arial" panose="020B0604020202020204" pitchFamily="34" charset="0"/>
                    <a:cs typeface="Arial" panose="020B0604020202020204" pitchFamily="34" charset="0"/>
                  </a:rPr>
                  <a:t>S</a:t>
                </a:r>
                <a:r>
                  <a:rPr lang="en-US" sz="2200" b="0" i="0" u="none" kern="1200" dirty="0">
                    <a:effectLst/>
                    <a:latin typeface="Arial" panose="020B0604020202020204" pitchFamily="34" charset="0"/>
                    <a:cs typeface="Arial" panose="020B0604020202020204" pitchFamily="34" charset="0"/>
                  </a:rPr>
                  <a:t>ince we are generating the data, we are generating the causal effect of the exposure on the outcome (</a:t>
                </a:r>
                <a14:m>
                  <m:oMath xmlns:m="http://schemas.openxmlformats.org/officeDocument/2006/math">
                    <m:r>
                      <m:rPr>
                        <m:sty m:val="p"/>
                      </m:rPr>
                      <a:rPr lang="en-US" sz="2200" b="0" i="0" u="none" kern="1200" dirty="0" smtClean="0">
                        <a:effectLst/>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0" name="Rounded Rectangle 4"/>
              <p:cNvSpPr>
                <a:spLocks noRot="1" noChangeAspect="1" noMove="1" noResize="1" noEditPoints="1" noAdjustHandles="1" noChangeArrowheads="1" noChangeShapeType="1" noTextEdit="1"/>
              </p:cNvSpPr>
              <p:nvPr/>
            </p:nvSpPr>
            <p:spPr>
              <a:xfrm>
                <a:off x="354317" y="1344754"/>
                <a:ext cx="6309360" cy="1920240"/>
              </a:xfrm>
              <a:prstGeom prst="rect">
                <a:avLst/>
              </a:prstGeom>
              <a:blipFill rotWithShape="1">
                <a:blip r:embed="rId3"/>
                <a:stretch>
                  <a:fillRect l="-865" t="-932" b="-4037"/>
                </a:stretch>
              </a:blipFill>
              <a:ln>
                <a:solidFill>
                  <a:srgbClr val="00B050"/>
                </a:solidFill>
              </a:ln>
            </p:spPr>
            <p:txBody>
              <a:bodyPr/>
              <a:lstStyle/>
              <a:p>
                <a:r>
                  <a:rPr lang="en-US">
                    <a:noFill/>
                  </a:rPr>
                  <a:t> </a:t>
                </a:r>
              </a:p>
            </p:txBody>
          </p:sp>
        </mc:Fallback>
      </mc:AlternateContent>
      <p:sp>
        <p:nvSpPr>
          <p:cNvPr id="11" name="Rounded Rectangle 4"/>
          <p:cNvSpPr/>
          <p:nvPr/>
        </p:nvSpPr>
        <p:spPr>
          <a:xfrm>
            <a:off x="354317" y="3529388"/>
            <a:ext cx="6309360"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Rounded Rectangle 4"/>
              <p:cNvSpPr/>
              <p:nvPr/>
            </p:nvSpPr>
            <p:spPr>
              <a:xfrm>
                <a:off x="354317" y="5155459"/>
                <a:ext cx="6309360" cy="822960"/>
              </a:xfrm>
              <a:prstGeom prst="rect">
                <a:avLst/>
              </a:prstGeom>
              <a:solidFill>
                <a:srgbClr val="FF99FF">
                  <a:alpha val="80000"/>
                </a:srgbClr>
              </a:solidFill>
              <a:ln>
                <a:solidFill>
                  <a:schemeClr val="accent5">
                    <a:lumMod val="60000"/>
                    <a:lumOff val="40000"/>
                  </a:schemeClr>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5. Assess whether your reject the null at specified alpha threshold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i="1">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 vs.</a:t>
                </a:r>
                <a:r>
                  <a:rPr lang="en-US" sz="2200" dirty="0">
                    <a:ea typeface="Cambria Math"/>
                  </a:rPr>
                  <a:t> </a:t>
                </a:r>
                <a14:m>
                  <m:oMath xmlns:m="http://schemas.openxmlformats.org/officeDocument/2006/math">
                    <m:r>
                      <a:rPr lang="en-US" sz="2200" b="0" i="1" smtClean="0">
                        <a:latin typeface="Cambria Math" panose="02040503050406030204" pitchFamily="18" charset="0"/>
                        <a:ea typeface="Cambria Math"/>
                      </a:rPr>
                      <m:t>0</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2" name="Rounded Rectangle 4"/>
              <p:cNvSpPr>
                <a:spLocks noRot="1" noChangeAspect="1" noMove="1" noResize="1" noEditPoints="1" noAdjustHandles="1" noChangeArrowheads="1" noChangeShapeType="1" noTextEdit="1"/>
              </p:cNvSpPr>
              <p:nvPr/>
            </p:nvSpPr>
            <p:spPr>
              <a:xfrm>
                <a:off x="354317" y="5155459"/>
                <a:ext cx="6309360" cy="822960"/>
              </a:xfrm>
              <a:prstGeom prst="rect">
                <a:avLst/>
              </a:prstGeom>
              <a:blipFill>
                <a:blip r:embed="rId4"/>
                <a:stretch>
                  <a:fillRect l="-961" t="-2817" b="-9859"/>
                </a:stretch>
              </a:blipFill>
              <a:ln>
                <a:solidFill>
                  <a:schemeClr val="accent5">
                    <a:lumMod val="60000"/>
                    <a:lumOff val="40000"/>
                  </a:schemeClr>
                </a:solidFill>
              </a:ln>
            </p:spPr>
            <p:txBody>
              <a:bodyPr/>
              <a:lstStyle/>
              <a:p>
                <a:r>
                  <a:rPr lang="en-US">
                    <a:noFill/>
                  </a:rPr>
                  <a:t> </a:t>
                </a:r>
              </a:p>
            </p:txBody>
          </p:sp>
        </mc:Fallback>
      </mc:AlternateContent>
      <p:sp>
        <p:nvSpPr>
          <p:cNvPr id="13" name="Down Arrow 12"/>
          <p:cNvSpPr/>
          <p:nvPr/>
        </p:nvSpPr>
        <p:spPr bwMode="auto">
          <a:xfrm>
            <a:off x="3418616" y="1052537"/>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14" name="Down Arrow 13"/>
          <p:cNvSpPr/>
          <p:nvPr/>
        </p:nvSpPr>
        <p:spPr bwMode="auto">
          <a:xfrm>
            <a:off x="3418616" y="3237171"/>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3" name="Right Brace 2"/>
          <p:cNvSpPr/>
          <p:nvPr/>
        </p:nvSpPr>
        <p:spPr>
          <a:xfrm>
            <a:off x="6530943" y="3382983"/>
            <a:ext cx="365760" cy="265176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bwMode="auto">
              <a:xfrm>
                <a:off x="6896703" y="4007537"/>
                <a:ext cx="2236659" cy="1711751"/>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1,000 iterations of sample generation,</a:t>
                </a:r>
                <a:r>
                  <a:rPr lang="en-US" sz="2000" dirty="0">
                    <a:latin typeface="Arial" panose="020B0604020202020204" pitchFamily="34" charset="0"/>
                    <a:cs typeface="Arial" panose="020B0604020202020204" pitchFamily="34" charset="0"/>
                  </a:rPr>
                  <a:t> </a:t>
                </a:r>
              </a:p>
              <a:p>
                <a:pPr>
                  <a:lnSpc>
                    <a:spcPct val="110000"/>
                  </a:lnSpc>
                </a:pPr>
                <a:r>
                  <a:rPr lang="en-US" sz="2000" dirty="0">
                    <a:latin typeface="Arial" panose="020B0604020202020204" pitchFamily="34" charset="0"/>
                    <a:cs typeface="Arial" panose="020B0604020202020204" pitchFamily="34" charset="0"/>
                  </a:rPr>
                  <a:t>What % of times do you reject the null that</a:t>
                </a:r>
                <a14:m>
                  <m:oMath xmlns:m="http://schemas.openxmlformats.org/officeDocument/2006/math">
                    <m:r>
                      <a:rPr lang="en-US" sz="2000" b="0" i="0" smtClean="0">
                        <a:latin typeface="Cambria Math" panose="02040503050406030204" pitchFamily="18" charset="0"/>
                      </a:rPr>
                      <m:t>  </m:t>
                    </m:r>
                    <m:acc>
                      <m:accPr>
                        <m:chr m:val="̂"/>
                        <m:ctrlPr>
                          <a:rPr lang="en-US" sz="2000" i="1">
                            <a:latin typeface="Cambria Math" panose="02040503050406030204" pitchFamily="18" charset="0"/>
                          </a:rPr>
                        </m:ctrlPr>
                      </m:accPr>
                      <m:e>
                        <m:r>
                          <m:rPr>
                            <m:sty m:val="p"/>
                          </m:rPr>
                          <a:rPr lang="en-US" sz="2000">
                            <a:latin typeface="Cambria Math"/>
                            <a:ea typeface="Cambria Math"/>
                          </a:rPr>
                          <m:t>β</m:t>
                        </m:r>
                      </m:e>
                    </m:acc>
                  </m:oMath>
                </a14:m>
                <a:r>
                  <a:rPr lang="en-US" sz="2000" dirty="0">
                    <a:latin typeface="Arial" panose="020B0604020202020204" pitchFamily="34" charset="0"/>
                    <a:cs typeface="Arial" panose="020B0604020202020204" pitchFamily="34" charset="0"/>
                  </a:rPr>
                  <a:t> =</a:t>
                </a:r>
                <a:r>
                  <a:rPr lang="en-US" sz="2000" dirty="0">
                    <a:ea typeface="Cambria Math"/>
                  </a:rPr>
                  <a:t> </a:t>
                </a:r>
                <a14:m>
                  <m:oMath xmlns:m="http://schemas.openxmlformats.org/officeDocument/2006/math">
                    <m:r>
                      <a:rPr lang="en-US" sz="2000" b="0" i="0" dirty="0" smtClean="0">
                        <a:latin typeface="Cambria Math" panose="02040503050406030204" pitchFamily="18" charset="0"/>
                        <a:ea typeface="Cambria Math"/>
                      </a:rPr>
                      <m:t>0 ?</m:t>
                    </m:r>
                  </m:oMath>
                </a14:m>
                <a:endParaRPr lang="en-US" sz="20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6896703" y="4007537"/>
                <a:ext cx="2236659" cy="1711751"/>
              </a:xfrm>
              <a:prstGeom prst="rect">
                <a:avLst/>
              </a:prstGeom>
              <a:blipFill>
                <a:blip r:embed="rId5"/>
                <a:stretch>
                  <a:fillRect l="-6812" t="-4270" r="-8447" b="-6762"/>
                </a:stretch>
              </a:blipFill>
              <a:ln w="19050"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4"/>
              <p:cNvSpPr/>
              <p:nvPr/>
            </p:nvSpPr>
            <p:spPr>
              <a:xfrm>
                <a:off x="354317" y="4342422"/>
                <a:ext cx="630936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8" name="Rounded Rectangle 4"/>
              <p:cNvSpPr>
                <a:spLocks noRot="1" noChangeAspect="1" noMove="1" noResize="1" noEditPoints="1" noAdjustHandles="1" noChangeArrowheads="1" noChangeShapeType="1" noTextEdit="1"/>
              </p:cNvSpPr>
              <p:nvPr/>
            </p:nvSpPr>
            <p:spPr>
              <a:xfrm>
                <a:off x="354317" y="4342422"/>
                <a:ext cx="6309360" cy="548640"/>
              </a:xfrm>
              <a:prstGeom prst="rect">
                <a:avLst/>
              </a:prstGeom>
              <a:blipFill rotWithShape="1">
                <a:blip r:embed="rId6"/>
                <a:stretch>
                  <a:fillRect l="-865" r="-2978" b="-6186"/>
                </a:stretch>
              </a:blipFill>
              <a:ln>
                <a:solidFill>
                  <a:srgbClr val="7030A0"/>
                </a:solidFill>
              </a:ln>
            </p:spPr>
            <p:txBody>
              <a:bodyPr/>
              <a:lstStyle/>
              <a:p>
                <a:r>
                  <a:rPr lang="en-US">
                    <a:noFill/>
                  </a:rPr>
                  <a:t> </a:t>
                </a:r>
              </a:p>
            </p:txBody>
          </p:sp>
        </mc:Fallback>
      </mc:AlternateContent>
      <p:sp>
        <p:nvSpPr>
          <p:cNvPr id="17" name="Down Arrow 16"/>
          <p:cNvSpPr/>
          <p:nvPr/>
        </p:nvSpPr>
        <p:spPr bwMode="auto">
          <a:xfrm>
            <a:off x="3418616" y="4050205"/>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5" name="Down Arrow 14"/>
          <p:cNvSpPr/>
          <p:nvPr/>
        </p:nvSpPr>
        <p:spPr bwMode="auto">
          <a:xfrm>
            <a:off x="3418616" y="4863239"/>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0922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 grpId="0" animBg="1"/>
      <p:bldP spid="4" grpId="0"/>
      <p:bldP spid="18" grpId="0" animBg="1"/>
      <p:bldP spid="17"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562C-6A1A-490E-9641-C681569DBAA4}"/>
              </a:ext>
            </a:extLst>
          </p:cNvPr>
          <p:cNvSpPr>
            <a:spLocks noGrp="1"/>
          </p:cNvSpPr>
          <p:nvPr>
            <p:ph type="title"/>
          </p:nvPr>
        </p:nvSpPr>
        <p:spPr>
          <a:xfrm>
            <a:off x="365125" y="438912"/>
            <a:ext cx="8413749" cy="575094"/>
          </a:xfrm>
        </p:spPr>
        <p:txBody>
          <a:bodyPr/>
          <a:lstStyle/>
          <a:p>
            <a:r>
              <a:rPr lang="en-US" dirty="0"/>
              <a:t>Repeat</a:t>
            </a:r>
          </a:p>
        </p:txBody>
      </p:sp>
      <p:sp>
        <p:nvSpPr>
          <p:cNvPr id="3" name="Content Placeholder 2">
            <a:extLst>
              <a:ext uri="{FF2B5EF4-FFF2-40B4-BE49-F238E27FC236}">
                <a16:creationId xmlns:a16="http://schemas.microsoft.com/office/drawing/2014/main" id="{71993CEC-81FB-4690-9A9F-2617E341A35B}"/>
              </a:ext>
            </a:extLst>
          </p:cNvPr>
          <p:cNvSpPr>
            <a:spLocks noGrp="1"/>
          </p:cNvSpPr>
          <p:nvPr>
            <p:ph idx="1"/>
          </p:nvPr>
        </p:nvSpPr>
        <p:spPr/>
        <p:txBody>
          <a:bodyPr/>
          <a:lstStyle/>
          <a:p>
            <a:pPr marL="0" indent="0">
              <a:buNone/>
            </a:pPr>
            <a:r>
              <a:rPr lang="en-US" dirty="0"/>
              <a:t>clear</a:t>
            </a:r>
          </a:p>
          <a:p>
            <a:pPr marL="0" indent="0">
              <a:buNone/>
            </a:pPr>
            <a:r>
              <a:rPr lang="en-US" dirty="0"/>
              <a:t>set seed 97070</a:t>
            </a:r>
          </a:p>
          <a:p>
            <a:pPr marL="0" indent="0">
              <a:buNone/>
            </a:pPr>
            <a:r>
              <a:rPr lang="en-US" dirty="0"/>
              <a:t>set </a:t>
            </a:r>
            <a:r>
              <a:rPr lang="en-US" dirty="0" err="1"/>
              <a:t>obs</a:t>
            </a:r>
            <a:r>
              <a:rPr lang="en-US" dirty="0"/>
              <a:t> 1000</a:t>
            </a:r>
          </a:p>
          <a:p>
            <a:pPr marL="0" indent="0">
              <a:buNone/>
            </a:pPr>
            <a:r>
              <a:rPr lang="en-US" dirty="0"/>
              <a:t>gen </a:t>
            </a:r>
            <a:r>
              <a:rPr lang="en-US" dirty="0" err="1"/>
              <a:t>LowEd</a:t>
            </a:r>
            <a:r>
              <a:rPr lang="en-US" dirty="0"/>
              <a:t>=</a:t>
            </a:r>
            <a:r>
              <a:rPr lang="en-US" dirty="0" err="1"/>
              <a:t>runiform</a:t>
            </a:r>
            <a:r>
              <a:rPr lang="en-US" dirty="0"/>
              <a:t>()&gt;.5</a:t>
            </a:r>
          </a:p>
          <a:p>
            <a:pPr marL="0" indent="0">
              <a:buNone/>
            </a:pPr>
            <a:r>
              <a:rPr lang="en-US" sz="2400" dirty="0"/>
              <a:t>gen </a:t>
            </a:r>
            <a:r>
              <a:rPr lang="en-US" sz="2400" dirty="0" err="1"/>
              <a:t>BMI_e</a:t>
            </a:r>
            <a:r>
              <a:rPr lang="en-US" sz="2400" dirty="0"/>
              <a:t>=</a:t>
            </a:r>
            <a:r>
              <a:rPr lang="en-US" sz="2400" dirty="0" err="1"/>
              <a:t>rnormal</a:t>
            </a:r>
            <a:r>
              <a:rPr lang="en-US" sz="2400" dirty="0"/>
              <a:t>()</a:t>
            </a:r>
          </a:p>
          <a:p>
            <a:pPr marL="0" indent="0">
              <a:buNone/>
            </a:pPr>
            <a:r>
              <a:rPr lang="en-US" sz="2400" dirty="0"/>
              <a:t>gen BMI=BMI_e+0.5*(</a:t>
            </a:r>
            <a:r>
              <a:rPr lang="en-US" sz="2400" dirty="0" err="1"/>
              <a:t>LowEd</a:t>
            </a:r>
            <a:r>
              <a:rPr lang="en-US" sz="2400" dirty="0"/>
              <a:t>==1)</a:t>
            </a:r>
          </a:p>
          <a:p>
            <a:pPr marL="0" indent="0">
              <a:buNone/>
            </a:pPr>
            <a:r>
              <a:rPr lang="en-US" sz="2400" dirty="0" err="1"/>
              <a:t>reg</a:t>
            </a:r>
            <a:r>
              <a:rPr lang="en-US" sz="2400" dirty="0"/>
              <a:t> BMI </a:t>
            </a:r>
            <a:r>
              <a:rPr lang="en-US" sz="2400" dirty="0" err="1"/>
              <a:t>LowEd</a:t>
            </a:r>
            <a:endParaRPr lang="en-US" sz="2400" dirty="0"/>
          </a:p>
          <a:p>
            <a:pPr marL="230187" lvl="1" indent="0">
              <a:lnSpc>
                <a:spcPct val="114000"/>
              </a:lnSpc>
              <a:spcBef>
                <a:spcPts val="0"/>
              </a:spcBef>
              <a:spcAft>
                <a:spcPts val="600"/>
              </a:spcAft>
              <a:buNone/>
            </a:pPr>
            <a:endParaRPr lang="en-US" sz="1800"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0895A8-8F2E-42EE-90F1-24F5B3F2D578}"/>
              </a:ext>
            </a:extLst>
          </p:cNvPr>
          <p:cNvSpPr>
            <a:spLocks noGrp="1"/>
          </p:cNvSpPr>
          <p:nvPr>
            <p:ph type="sldNum" sz="quarter" idx="4"/>
          </p:nvPr>
        </p:nvSpPr>
        <p:spPr/>
        <p:txBody>
          <a:bodyPr/>
          <a:lstStyle/>
          <a:p>
            <a:fld id="{7BCC8D0D-EAEC-449D-9161-023DFF90F2E2}" type="slidenum">
              <a:rPr lang="en-US" smtClean="0"/>
              <a:pPr/>
              <a:t>25</a:t>
            </a:fld>
            <a:endParaRPr lang="en-US" dirty="0"/>
          </a:p>
        </p:txBody>
      </p:sp>
    </p:spTree>
    <p:extLst>
      <p:ext uri="{BB962C8B-B14F-4D97-AF65-F5344CB8AC3E}">
        <p14:creationId xmlns:p14="http://schemas.microsoft.com/office/powerpoint/2010/main" val="22837854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562C-6A1A-490E-9641-C681569DBAA4}"/>
              </a:ext>
            </a:extLst>
          </p:cNvPr>
          <p:cNvSpPr>
            <a:spLocks noGrp="1"/>
          </p:cNvSpPr>
          <p:nvPr>
            <p:ph type="title"/>
          </p:nvPr>
        </p:nvSpPr>
        <p:spPr>
          <a:xfrm>
            <a:off x="365125" y="438912"/>
            <a:ext cx="8413749" cy="575094"/>
          </a:xfrm>
        </p:spPr>
        <p:txBody>
          <a:bodyPr/>
          <a:lstStyle/>
          <a:p>
            <a:r>
              <a:rPr lang="en-US" dirty="0"/>
              <a:t>Repeat with a new random seed</a:t>
            </a:r>
          </a:p>
        </p:txBody>
      </p:sp>
      <p:sp>
        <p:nvSpPr>
          <p:cNvPr id="3" name="Content Placeholder 2">
            <a:extLst>
              <a:ext uri="{FF2B5EF4-FFF2-40B4-BE49-F238E27FC236}">
                <a16:creationId xmlns:a16="http://schemas.microsoft.com/office/drawing/2014/main" id="{71993CEC-81FB-4690-9A9F-2617E341A35B}"/>
              </a:ext>
            </a:extLst>
          </p:cNvPr>
          <p:cNvSpPr>
            <a:spLocks noGrp="1"/>
          </p:cNvSpPr>
          <p:nvPr>
            <p:ph idx="1"/>
          </p:nvPr>
        </p:nvSpPr>
        <p:spPr/>
        <p:txBody>
          <a:bodyPr/>
          <a:lstStyle/>
          <a:p>
            <a:pPr marL="0" indent="0">
              <a:buNone/>
            </a:pPr>
            <a:r>
              <a:rPr lang="en-US" dirty="0"/>
              <a:t>clear </a:t>
            </a:r>
          </a:p>
          <a:p>
            <a:pPr marL="0" indent="0">
              <a:buNone/>
            </a:pPr>
            <a:r>
              <a:rPr lang="en-US" strike="sngStrike" dirty="0"/>
              <a:t>set seed 97070</a:t>
            </a:r>
          </a:p>
          <a:p>
            <a:pPr marL="0" indent="0">
              <a:buNone/>
            </a:pPr>
            <a:r>
              <a:rPr lang="en-US" dirty="0"/>
              <a:t>set seed 2342</a:t>
            </a:r>
          </a:p>
          <a:p>
            <a:pPr marL="0" indent="0">
              <a:buNone/>
            </a:pPr>
            <a:r>
              <a:rPr lang="en-US" dirty="0"/>
              <a:t>set </a:t>
            </a:r>
            <a:r>
              <a:rPr lang="en-US" dirty="0" err="1"/>
              <a:t>obs</a:t>
            </a:r>
            <a:r>
              <a:rPr lang="en-US" dirty="0"/>
              <a:t> 1000</a:t>
            </a:r>
          </a:p>
          <a:p>
            <a:pPr marL="0" indent="0">
              <a:buNone/>
            </a:pPr>
            <a:r>
              <a:rPr lang="en-US" dirty="0"/>
              <a:t>gen </a:t>
            </a:r>
            <a:r>
              <a:rPr lang="en-US" dirty="0" err="1"/>
              <a:t>LowEd</a:t>
            </a:r>
            <a:r>
              <a:rPr lang="en-US" dirty="0"/>
              <a:t>=</a:t>
            </a:r>
            <a:r>
              <a:rPr lang="en-US" dirty="0" err="1"/>
              <a:t>runiform</a:t>
            </a:r>
            <a:r>
              <a:rPr lang="en-US" dirty="0"/>
              <a:t>()&gt;.5</a:t>
            </a:r>
          </a:p>
          <a:p>
            <a:pPr marL="0" indent="0">
              <a:buNone/>
            </a:pPr>
            <a:r>
              <a:rPr lang="en-US" sz="2400" dirty="0"/>
              <a:t>gen </a:t>
            </a:r>
            <a:r>
              <a:rPr lang="en-US" sz="2400" dirty="0" err="1"/>
              <a:t>BMI_e</a:t>
            </a:r>
            <a:r>
              <a:rPr lang="en-US" sz="2400" dirty="0"/>
              <a:t>=</a:t>
            </a:r>
            <a:r>
              <a:rPr lang="en-US" sz="2400" dirty="0" err="1"/>
              <a:t>rnormal</a:t>
            </a:r>
            <a:r>
              <a:rPr lang="en-US" sz="2400" dirty="0"/>
              <a:t>()</a:t>
            </a:r>
          </a:p>
          <a:p>
            <a:pPr marL="0" indent="0">
              <a:buNone/>
            </a:pPr>
            <a:r>
              <a:rPr lang="en-US" sz="2400" dirty="0"/>
              <a:t>gen BMI=BMI_e+0.5*(</a:t>
            </a:r>
            <a:r>
              <a:rPr lang="en-US" sz="2400" dirty="0" err="1"/>
              <a:t>LowEd</a:t>
            </a:r>
            <a:r>
              <a:rPr lang="en-US" sz="2400" dirty="0"/>
              <a:t>==1)</a:t>
            </a:r>
          </a:p>
          <a:p>
            <a:pPr marL="0" indent="0">
              <a:buNone/>
            </a:pPr>
            <a:r>
              <a:rPr lang="en-US" sz="2400" dirty="0" err="1"/>
              <a:t>reg</a:t>
            </a:r>
            <a:r>
              <a:rPr lang="en-US" sz="2400" dirty="0"/>
              <a:t> BMI </a:t>
            </a:r>
            <a:r>
              <a:rPr lang="en-US" sz="2400" dirty="0" err="1"/>
              <a:t>LowEd</a:t>
            </a:r>
            <a:endParaRPr lang="en-US" sz="2400" dirty="0"/>
          </a:p>
          <a:p>
            <a:pPr marL="230187" lvl="1" indent="0">
              <a:lnSpc>
                <a:spcPct val="114000"/>
              </a:lnSpc>
              <a:spcBef>
                <a:spcPts val="0"/>
              </a:spcBef>
              <a:spcAft>
                <a:spcPts val="600"/>
              </a:spcAft>
              <a:buNone/>
            </a:pPr>
            <a:endParaRPr lang="en-US" sz="1800"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0895A8-8F2E-42EE-90F1-24F5B3F2D578}"/>
              </a:ext>
            </a:extLst>
          </p:cNvPr>
          <p:cNvSpPr>
            <a:spLocks noGrp="1"/>
          </p:cNvSpPr>
          <p:nvPr>
            <p:ph type="sldNum" sz="quarter" idx="4"/>
          </p:nvPr>
        </p:nvSpPr>
        <p:spPr/>
        <p:txBody>
          <a:bodyPr/>
          <a:lstStyle/>
          <a:p>
            <a:fld id="{7BCC8D0D-EAEC-449D-9161-023DFF90F2E2}" type="slidenum">
              <a:rPr lang="en-US" smtClean="0"/>
              <a:pPr/>
              <a:t>26</a:t>
            </a:fld>
            <a:endParaRPr lang="en-US" dirty="0"/>
          </a:p>
        </p:txBody>
      </p:sp>
    </p:spTree>
    <p:extLst>
      <p:ext uri="{BB962C8B-B14F-4D97-AF65-F5344CB8AC3E}">
        <p14:creationId xmlns:p14="http://schemas.microsoft.com/office/powerpoint/2010/main" val="15910873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562C-6A1A-490E-9641-C681569DBAA4}"/>
              </a:ext>
            </a:extLst>
          </p:cNvPr>
          <p:cNvSpPr>
            <a:spLocks noGrp="1"/>
          </p:cNvSpPr>
          <p:nvPr>
            <p:ph type="title"/>
          </p:nvPr>
        </p:nvSpPr>
        <p:spPr>
          <a:xfrm>
            <a:off x="313970" y="157558"/>
            <a:ext cx="8413749" cy="1045992"/>
          </a:xfrm>
        </p:spPr>
        <p:txBody>
          <a:bodyPr/>
          <a:lstStyle/>
          <a:p>
            <a:r>
              <a:rPr lang="en-US" dirty="0"/>
              <a:t>Repeat 998 more times, recording estimate each time</a:t>
            </a:r>
          </a:p>
        </p:txBody>
      </p:sp>
      <p:sp>
        <p:nvSpPr>
          <p:cNvPr id="3" name="Content Placeholder 2">
            <a:extLst>
              <a:ext uri="{FF2B5EF4-FFF2-40B4-BE49-F238E27FC236}">
                <a16:creationId xmlns:a16="http://schemas.microsoft.com/office/drawing/2014/main" id="{71993CEC-81FB-4690-9A9F-2617E341A35B}"/>
              </a:ext>
            </a:extLst>
          </p:cNvPr>
          <p:cNvSpPr>
            <a:spLocks noGrp="1"/>
          </p:cNvSpPr>
          <p:nvPr>
            <p:ph idx="1"/>
          </p:nvPr>
        </p:nvSpPr>
        <p:spPr/>
        <p:txBody>
          <a:bodyPr/>
          <a:lstStyle/>
          <a:p>
            <a:pPr marL="0" indent="0">
              <a:buNone/>
            </a:pPr>
            <a:r>
              <a:rPr lang="en-US" dirty="0"/>
              <a:t>set seed ####</a:t>
            </a:r>
          </a:p>
          <a:p>
            <a:pPr marL="0" indent="0">
              <a:buNone/>
            </a:pPr>
            <a:r>
              <a:rPr lang="en-US" dirty="0"/>
              <a:t>Do SimPower1.do</a:t>
            </a:r>
          </a:p>
          <a:p>
            <a:pPr marL="574675" lvl="2" indent="0">
              <a:buNone/>
            </a:pPr>
            <a:r>
              <a:rPr lang="en-US" dirty="0"/>
              <a:t>clear </a:t>
            </a:r>
          </a:p>
          <a:p>
            <a:pPr marL="574675" lvl="2" indent="0">
              <a:buNone/>
            </a:pPr>
            <a:r>
              <a:rPr lang="en-US" dirty="0"/>
              <a:t>set </a:t>
            </a:r>
            <a:r>
              <a:rPr lang="en-US" dirty="0" err="1"/>
              <a:t>obs</a:t>
            </a:r>
            <a:r>
              <a:rPr lang="en-US" dirty="0"/>
              <a:t> 1000</a:t>
            </a:r>
          </a:p>
          <a:p>
            <a:pPr marL="574675" lvl="2" indent="0">
              <a:buNone/>
            </a:pPr>
            <a:r>
              <a:rPr lang="en-US" dirty="0"/>
              <a:t>gen </a:t>
            </a:r>
            <a:r>
              <a:rPr lang="en-US" dirty="0" err="1"/>
              <a:t>LowEd</a:t>
            </a:r>
            <a:r>
              <a:rPr lang="en-US" dirty="0"/>
              <a:t>=</a:t>
            </a:r>
            <a:r>
              <a:rPr lang="en-US" dirty="0" err="1"/>
              <a:t>runiform</a:t>
            </a:r>
            <a:r>
              <a:rPr lang="en-US" dirty="0"/>
              <a:t>()&gt;.5</a:t>
            </a:r>
          </a:p>
          <a:p>
            <a:pPr marL="574675" lvl="2" indent="0">
              <a:buNone/>
            </a:pPr>
            <a:r>
              <a:rPr lang="en-US" dirty="0"/>
              <a:t>gen </a:t>
            </a:r>
            <a:r>
              <a:rPr lang="en-US" dirty="0" err="1"/>
              <a:t>BMI_e</a:t>
            </a:r>
            <a:r>
              <a:rPr lang="en-US" dirty="0"/>
              <a:t>=</a:t>
            </a:r>
            <a:r>
              <a:rPr lang="en-US" dirty="0" err="1"/>
              <a:t>rnormal</a:t>
            </a:r>
            <a:r>
              <a:rPr lang="en-US" dirty="0"/>
              <a:t>()</a:t>
            </a:r>
          </a:p>
          <a:p>
            <a:pPr marL="574675" lvl="2" indent="0">
              <a:buNone/>
            </a:pPr>
            <a:r>
              <a:rPr lang="en-US" dirty="0"/>
              <a:t>gen BMI=BMI_e+0.5*(</a:t>
            </a:r>
            <a:r>
              <a:rPr lang="en-US" dirty="0" err="1"/>
              <a:t>LowEd</a:t>
            </a:r>
            <a:r>
              <a:rPr lang="en-US" dirty="0"/>
              <a:t>==1)</a:t>
            </a:r>
          </a:p>
          <a:p>
            <a:pPr marL="574675" lvl="2" indent="0">
              <a:buNone/>
            </a:pPr>
            <a:r>
              <a:rPr lang="en-US" dirty="0" err="1"/>
              <a:t>reg</a:t>
            </a:r>
            <a:r>
              <a:rPr lang="en-US" dirty="0"/>
              <a:t> BMI </a:t>
            </a:r>
            <a:r>
              <a:rPr lang="en-US" dirty="0" err="1"/>
              <a:t>LowEd</a:t>
            </a:r>
            <a:endParaRPr lang="en-US" dirty="0"/>
          </a:p>
          <a:p>
            <a:pPr marL="0" lvl="2" indent="0">
              <a:buNone/>
            </a:pPr>
            <a:r>
              <a:rPr lang="en-US" sz="2400" dirty="0"/>
              <a:t>Do SimPower1.do ….</a:t>
            </a:r>
          </a:p>
          <a:p>
            <a:pPr marL="230187" lvl="1" indent="0">
              <a:lnSpc>
                <a:spcPct val="114000"/>
              </a:lnSpc>
              <a:spcBef>
                <a:spcPts val="0"/>
              </a:spcBef>
              <a:spcAft>
                <a:spcPts val="600"/>
              </a:spcAft>
              <a:buNone/>
            </a:pPr>
            <a:r>
              <a:rPr lang="en-US" sz="1800" dirty="0"/>
              <a:t>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0895A8-8F2E-42EE-90F1-24F5B3F2D578}"/>
              </a:ext>
            </a:extLst>
          </p:cNvPr>
          <p:cNvSpPr>
            <a:spLocks noGrp="1"/>
          </p:cNvSpPr>
          <p:nvPr>
            <p:ph type="sldNum" sz="quarter" idx="4"/>
          </p:nvPr>
        </p:nvSpPr>
        <p:spPr/>
        <p:txBody>
          <a:bodyPr/>
          <a:lstStyle/>
          <a:p>
            <a:fld id="{7BCC8D0D-EAEC-449D-9161-023DFF90F2E2}" type="slidenum">
              <a:rPr lang="en-US" smtClean="0"/>
              <a:pPr/>
              <a:t>27</a:t>
            </a:fld>
            <a:endParaRPr lang="en-US" dirty="0"/>
          </a:p>
        </p:txBody>
      </p:sp>
    </p:spTree>
    <p:extLst>
      <p:ext uri="{BB962C8B-B14F-4D97-AF65-F5344CB8AC3E}">
        <p14:creationId xmlns:p14="http://schemas.microsoft.com/office/powerpoint/2010/main" val="403409485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2562C-6A1A-490E-9641-C681569DBAA4}"/>
              </a:ext>
            </a:extLst>
          </p:cNvPr>
          <p:cNvSpPr>
            <a:spLocks noGrp="1"/>
          </p:cNvSpPr>
          <p:nvPr>
            <p:ph type="title"/>
          </p:nvPr>
        </p:nvSpPr>
        <p:spPr>
          <a:xfrm>
            <a:off x="313970" y="157558"/>
            <a:ext cx="8413749" cy="1045992"/>
          </a:xfrm>
        </p:spPr>
        <p:txBody>
          <a:bodyPr/>
          <a:lstStyle/>
          <a:p>
            <a:r>
              <a:rPr lang="en-US" dirty="0"/>
              <a:t>Repeat 998 more times, recording estimate each time</a:t>
            </a:r>
          </a:p>
        </p:txBody>
      </p:sp>
      <p:sp>
        <p:nvSpPr>
          <p:cNvPr id="3" name="Content Placeholder 2">
            <a:extLst>
              <a:ext uri="{FF2B5EF4-FFF2-40B4-BE49-F238E27FC236}">
                <a16:creationId xmlns:a16="http://schemas.microsoft.com/office/drawing/2014/main" id="{71993CEC-81FB-4690-9A9F-2617E341A35B}"/>
              </a:ext>
            </a:extLst>
          </p:cNvPr>
          <p:cNvSpPr>
            <a:spLocks noGrp="1"/>
          </p:cNvSpPr>
          <p:nvPr>
            <p:ph idx="1"/>
          </p:nvPr>
        </p:nvSpPr>
        <p:spPr/>
        <p:txBody>
          <a:bodyPr/>
          <a:lstStyle/>
          <a:p>
            <a:pPr marL="0" indent="0">
              <a:buNone/>
            </a:pPr>
            <a:r>
              <a:rPr lang="en-US" sz="2000" dirty="0"/>
              <a:t>set seed ####</a:t>
            </a:r>
          </a:p>
          <a:p>
            <a:pPr marL="0" indent="0">
              <a:buNone/>
            </a:pPr>
            <a:r>
              <a:rPr lang="pt-BR" sz="2000" dirty="0"/>
              <a:t>simulate _b _se , reps(1000): do SimPower1 </a:t>
            </a:r>
          </a:p>
          <a:p>
            <a:pPr marL="573088" indent="0">
              <a:buNone/>
            </a:pPr>
            <a:r>
              <a:rPr lang="en-US" sz="2000" dirty="0"/>
              <a:t>clear </a:t>
            </a:r>
          </a:p>
          <a:p>
            <a:pPr marL="574675" lvl="2" indent="0">
              <a:buNone/>
            </a:pPr>
            <a:r>
              <a:rPr lang="en-US" sz="2000" dirty="0"/>
              <a:t>set </a:t>
            </a:r>
            <a:r>
              <a:rPr lang="en-US" sz="2000" dirty="0" err="1"/>
              <a:t>obs</a:t>
            </a:r>
            <a:r>
              <a:rPr lang="en-US" sz="2000" dirty="0"/>
              <a:t> 1000</a:t>
            </a:r>
          </a:p>
          <a:p>
            <a:pPr marL="574675" lvl="2" indent="0">
              <a:buNone/>
            </a:pPr>
            <a:r>
              <a:rPr lang="en-US" sz="2000" dirty="0"/>
              <a:t>gen </a:t>
            </a:r>
            <a:r>
              <a:rPr lang="en-US" sz="2000" dirty="0" err="1"/>
              <a:t>LowEd</a:t>
            </a:r>
            <a:r>
              <a:rPr lang="en-US" sz="2000" dirty="0"/>
              <a:t>=</a:t>
            </a:r>
            <a:r>
              <a:rPr lang="en-US" sz="2000" dirty="0" err="1"/>
              <a:t>runiform</a:t>
            </a:r>
            <a:r>
              <a:rPr lang="en-US" sz="2000" dirty="0"/>
              <a:t>()&gt;.5</a:t>
            </a:r>
          </a:p>
          <a:p>
            <a:pPr marL="574675" lvl="2" indent="0">
              <a:buNone/>
            </a:pPr>
            <a:r>
              <a:rPr lang="en-US" sz="2000" dirty="0"/>
              <a:t>gen </a:t>
            </a:r>
            <a:r>
              <a:rPr lang="en-US" sz="2000" dirty="0" err="1"/>
              <a:t>BMI_e</a:t>
            </a:r>
            <a:r>
              <a:rPr lang="en-US" sz="2000" dirty="0"/>
              <a:t>=</a:t>
            </a:r>
            <a:r>
              <a:rPr lang="en-US" sz="2000" dirty="0" err="1"/>
              <a:t>rnormal</a:t>
            </a:r>
            <a:r>
              <a:rPr lang="en-US" sz="2000" dirty="0"/>
              <a:t>()</a:t>
            </a:r>
          </a:p>
          <a:p>
            <a:pPr marL="574675" lvl="2" indent="0">
              <a:buNone/>
            </a:pPr>
            <a:r>
              <a:rPr lang="en-US" sz="2000" dirty="0"/>
              <a:t>gen BMI=BMI_e+0.5*(</a:t>
            </a:r>
            <a:r>
              <a:rPr lang="en-US" sz="2000" dirty="0" err="1"/>
              <a:t>LowEd</a:t>
            </a:r>
            <a:r>
              <a:rPr lang="en-US" sz="2000" dirty="0"/>
              <a:t>==1)</a:t>
            </a:r>
          </a:p>
          <a:p>
            <a:pPr marL="574675" lvl="2" indent="0">
              <a:buNone/>
            </a:pPr>
            <a:r>
              <a:rPr lang="en-US" sz="2000" dirty="0" err="1"/>
              <a:t>reg</a:t>
            </a:r>
            <a:r>
              <a:rPr lang="en-US" sz="2000" dirty="0"/>
              <a:t> BMI </a:t>
            </a:r>
            <a:r>
              <a:rPr lang="en-US" sz="2000" dirty="0" err="1"/>
              <a:t>LowEd</a:t>
            </a:r>
            <a:endParaRPr lang="en-US" sz="2000" dirty="0"/>
          </a:p>
          <a:p>
            <a:pPr marL="0" lvl="2" indent="0">
              <a:buNone/>
            </a:pPr>
            <a:r>
              <a:rPr lang="en-US" sz="2000" dirty="0"/>
              <a:t>simulate _b _se z=_b[</a:t>
            </a:r>
            <a:r>
              <a:rPr lang="en-US" sz="2000" dirty="0" err="1"/>
              <a:t>LowEd</a:t>
            </a:r>
            <a:r>
              <a:rPr lang="en-US" sz="2000" dirty="0"/>
              <a:t>]/_se[</a:t>
            </a:r>
            <a:r>
              <a:rPr lang="en-US" sz="2000" dirty="0" err="1"/>
              <a:t>LowEd</a:t>
            </a:r>
            <a:r>
              <a:rPr lang="en-US" sz="2000" dirty="0"/>
              <a:t>] , reps(10): do SimPower1</a:t>
            </a:r>
            <a:endParaRPr lang="en-US" sz="2400" dirty="0"/>
          </a:p>
          <a:p>
            <a:pPr marL="0" lvl="2" indent="0">
              <a:buNone/>
            </a:pPr>
            <a:r>
              <a:rPr lang="en-US" sz="2000" dirty="0"/>
              <a:t>gen p=normal(_eq2_z) </a:t>
            </a:r>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430895A8-8F2E-42EE-90F1-24F5B3F2D578}"/>
              </a:ext>
            </a:extLst>
          </p:cNvPr>
          <p:cNvSpPr>
            <a:spLocks noGrp="1"/>
          </p:cNvSpPr>
          <p:nvPr>
            <p:ph type="sldNum" sz="quarter" idx="4"/>
          </p:nvPr>
        </p:nvSpPr>
        <p:spPr/>
        <p:txBody>
          <a:bodyPr/>
          <a:lstStyle/>
          <a:p>
            <a:fld id="{7BCC8D0D-EAEC-449D-9161-023DFF90F2E2}" type="slidenum">
              <a:rPr lang="en-US" smtClean="0"/>
              <a:pPr/>
              <a:t>28</a:t>
            </a:fld>
            <a:endParaRPr lang="en-US" dirty="0"/>
          </a:p>
        </p:txBody>
      </p:sp>
    </p:spTree>
    <p:extLst>
      <p:ext uri="{BB962C8B-B14F-4D97-AF65-F5344CB8AC3E}">
        <p14:creationId xmlns:p14="http://schemas.microsoft.com/office/powerpoint/2010/main" val="109352930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BEA3B-49F7-4517-B883-AEA1397FACB1}"/>
              </a:ext>
            </a:extLst>
          </p:cNvPr>
          <p:cNvSpPr>
            <a:spLocks noGrp="1"/>
          </p:cNvSpPr>
          <p:nvPr>
            <p:ph type="title"/>
          </p:nvPr>
        </p:nvSpPr>
        <p:spPr>
          <a:xfrm>
            <a:off x="365125" y="438912"/>
            <a:ext cx="8413749" cy="575094"/>
          </a:xfrm>
        </p:spPr>
        <p:txBody>
          <a:bodyPr/>
          <a:lstStyle/>
          <a:p>
            <a:r>
              <a:rPr lang="en-US" dirty="0"/>
              <a:t>On your own</a:t>
            </a:r>
          </a:p>
        </p:txBody>
      </p:sp>
      <p:sp>
        <p:nvSpPr>
          <p:cNvPr id="3" name="Content Placeholder 2">
            <a:extLst>
              <a:ext uri="{FF2B5EF4-FFF2-40B4-BE49-F238E27FC236}">
                <a16:creationId xmlns:a16="http://schemas.microsoft.com/office/drawing/2014/main" id="{0BE55C44-6DFE-4349-971C-F922271D7B7B}"/>
              </a:ext>
            </a:extLst>
          </p:cNvPr>
          <p:cNvSpPr>
            <a:spLocks noGrp="1"/>
          </p:cNvSpPr>
          <p:nvPr>
            <p:ph idx="1"/>
          </p:nvPr>
        </p:nvSpPr>
        <p:spPr/>
        <p:txBody>
          <a:bodyPr/>
          <a:lstStyle/>
          <a:p>
            <a:r>
              <a:rPr lang="en-US" dirty="0"/>
              <a:t>How would the power differ if you used a continuous version of education instead of a binary version?</a:t>
            </a:r>
          </a:p>
        </p:txBody>
      </p:sp>
      <p:sp>
        <p:nvSpPr>
          <p:cNvPr id="4" name="Slide Number Placeholder 3">
            <a:extLst>
              <a:ext uri="{FF2B5EF4-FFF2-40B4-BE49-F238E27FC236}">
                <a16:creationId xmlns:a16="http://schemas.microsoft.com/office/drawing/2014/main" id="{4C7F80C5-C1AA-4109-A1BE-2B4049267AD9}"/>
              </a:ext>
            </a:extLst>
          </p:cNvPr>
          <p:cNvSpPr>
            <a:spLocks noGrp="1"/>
          </p:cNvSpPr>
          <p:nvPr>
            <p:ph type="sldNum" sz="quarter" idx="4"/>
          </p:nvPr>
        </p:nvSpPr>
        <p:spPr/>
        <p:txBody>
          <a:bodyPr/>
          <a:lstStyle/>
          <a:p>
            <a:fld id="{7BCC8D0D-EAEC-449D-9161-023DFF90F2E2}" type="slidenum">
              <a:rPr lang="en-US" smtClean="0"/>
              <a:pPr/>
              <a:t>29</a:t>
            </a:fld>
            <a:endParaRPr lang="en-US" dirty="0"/>
          </a:p>
        </p:txBody>
      </p:sp>
    </p:spTree>
    <p:extLst>
      <p:ext uri="{BB962C8B-B14F-4D97-AF65-F5344CB8AC3E}">
        <p14:creationId xmlns:p14="http://schemas.microsoft.com/office/powerpoint/2010/main" val="31014304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9ECB5-5291-4050-A172-A29BCABDEB7B}"/>
              </a:ext>
            </a:extLst>
          </p:cNvPr>
          <p:cNvSpPr>
            <a:spLocks noGrp="1"/>
          </p:cNvSpPr>
          <p:nvPr>
            <p:ph type="title"/>
          </p:nvPr>
        </p:nvSpPr>
        <p:spPr/>
        <p:txBody>
          <a:bodyPr/>
          <a:lstStyle/>
          <a:p>
            <a:r>
              <a:rPr lang="en-US" dirty="0"/>
              <a:t>Our group goals</a:t>
            </a:r>
          </a:p>
        </p:txBody>
      </p:sp>
      <p:sp>
        <p:nvSpPr>
          <p:cNvPr id="3" name="Content Placeholder 2">
            <a:extLst>
              <a:ext uri="{FF2B5EF4-FFF2-40B4-BE49-F238E27FC236}">
                <a16:creationId xmlns:a16="http://schemas.microsoft.com/office/drawing/2014/main" id="{73F7EF3A-B32F-4D65-B58A-36C9018F6FC8}"/>
              </a:ext>
            </a:extLst>
          </p:cNvPr>
          <p:cNvSpPr>
            <a:spLocks noGrp="1"/>
          </p:cNvSpPr>
          <p:nvPr>
            <p:ph idx="1"/>
          </p:nvPr>
        </p:nvSpPr>
        <p:spPr>
          <a:xfrm>
            <a:off x="550804" y="1009093"/>
            <a:ext cx="7888467" cy="3978016"/>
          </a:xfrm>
        </p:spPr>
        <p:txBody>
          <a:bodyPr/>
          <a:lstStyle/>
          <a:p>
            <a:endParaRPr lang="en-US" dirty="0"/>
          </a:p>
          <a:p>
            <a:r>
              <a:rPr lang="en-US" dirty="0"/>
              <a:t>Answer some specific questions</a:t>
            </a:r>
          </a:p>
          <a:p>
            <a:pPr lvl="1"/>
            <a:r>
              <a:rPr lang="en-US" dirty="0"/>
              <a:t>If diagnosis of dementia is slightly delayed for high education individuals (because tests don’t work as well), could that account for observed cognitive reserve patterns?</a:t>
            </a:r>
          </a:p>
          <a:p>
            <a:pPr lvl="1"/>
            <a:r>
              <a:rPr lang="en-US" dirty="0"/>
              <a:t>If we think about preventing “dementia”, which has the biggest likely benefit: improving cognitive reserve or reducing/slowing rate of decline? </a:t>
            </a:r>
          </a:p>
          <a:p>
            <a:r>
              <a:rPr lang="en-US" dirty="0"/>
              <a:t>Other questions: </a:t>
            </a:r>
          </a:p>
          <a:p>
            <a:pPr lvl="1"/>
            <a:r>
              <a:rPr lang="en-US" dirty="0"/>
              <a:t>Role of measurement error, practice effects, and unmeasured confounding in observed results for cognitive reserve. We can simulate anything the other groups are exploring to see what analyses would “work”.</a:t>
            </a:r>
          </a:p>
        </p:txBody>
      </p:sp>
      <p:sp>
        <p:nvSpPr>
          <p:cNvPr id="6" name="Slide Number Placeholder 5">
            <a:extLst>
              <a:ext uri="{FF2B5EF4-FFF2-40B4-BE49-F238E27FC236}">
                <a16:creationId xmlns:a16="http://schemas.microsoft.com/office/drawing/2014/main" id="{C397BC24-A377-4AE4-87EA-461204F79516}"/>
              </a:ext>
            </a:extLst>
          </p:cNvPr>
          <p:cNvSpPr>
            <a:spLocks noGrp="1"/>
          </p:cNvSpPr>
          <p:nvPr>
            <p:ph type="sldNum" sz="quarter" idx="4"/>
          </p:nvPr>
        </p:nvSpPr>
        <p:spPr/>
        <p:txBody>
          <a:bodyPr/>
          <a:lstStyle/>
          <a:p>
            <a:fld id="{7BCC8D0D-EAEC-449D-9161-023DFF90F2E2}" type="slidenum">
              <a:rPr lang="en-US" smtClean="0"/>
              <a:pPr/>
              <a:t>3</a:t>
            </a:fld>
            <a:endParaRPr lang="en-US" dirty="0"/>
          </a:p>
        </p:txBody>
      </p:sp>
      <p:sp>
        <p:nvSpPr>
          <p:cNvPr id="4" name="Rectangle 3">
            <a:extLst>
              <a:ext uri="{FF2B5EF4-FFF2-40B4-BE49-F238E27FC236}">
                <a16:creationId xmlns:a16="http://schemas.microsoft.com/office/drawing/2014/main" id="{03971F05-097C-4FEC-9B6F-9E9A8C2A7737}"/>
              </a:ext>
            </a:extLst>
          </p:cNvPr>
          <p:cNvSpPr/>
          <p:nvPr/>
        </p:nvSpPr>
        <p:spPr>
          <a:xfrm>
            <a:off x="2545035" y="3244334"/>
            <a:ext cx="4053930" cy="369332"/>
          </a:xfrm>
          <a:prstGeom prst="rect">
            <a:avLst/>
          </a:prstGeom>
        </p:spPr>
        <p:txBody>
          <a:bodyPr wrap="none">
            <a:spAutoFit/>
          </a:bodyPr>
          <a:lstStyle/>
          <a:p>
            <a:r>
              <a:rPr lang="en-US" dirty="0"/>
              <a:t>Simulations for Studying Cognitive Reserve</a:t>
            </a:r>
          </a:p>
        </p:txBody>
      </p:sp>
      <p:sp>
        <p:nvSpPr>
          <p:cNvPr id="5" name="Rectangle 4">
            <a:extLst>
              <a:ext uri="{FF2B5EF4-FFF2-40B4-BE49-F238E27FC236}">
                <a16:creationId xmlns:a16="http://schemas.microsoft.com/office/drawing/2014/main" id="{1966911E-EBF2-45F4-BD81-A931E2C01119}"/>
              </a:ext>
            </a:extLst>
          </p:cNvPr>
          <p:cNvSpPr/>
          <p:nvPr/>
        </p:nvSpPr>
        <p:spPr>
          <a:xfrm>
            <a:off x="2545035" y="3244334"/>
            <a:ext cx="4053930" cy="369332"/>
          </a:xfrm>
          <a:prstGeom prst="rect">
            <a:avLst/>
          </a:prstGeom>
        </p:spPr>
        <p:txBody>
          <a:bodyPr wrap="none">
            <a:spAutoFit/>
          </a:bodyPr>
          <a:lstStyle/>
          <a:p>
            <a:r>
              <a:rPr lang="en-US" dirty="0"/>
              <a:t>Simulations for Studying Cognitive Reserve</a:t>
            </a:r>
          </a:p>
        </p:txBody>
      </p:sp>
    </p:spTree>
    <p:extLst>
      <p:ext uri="{BB962C8B-B14F-4D97-AF65-F5344CB8AC3E}">
        <p14:creationId xmlns:p14="http://schemas.microsoft.com/office/powerpoint/2010/main" val="2885467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Simulating in Stata: More sophisticated versions</a:t>
            </a:r>
          </a:p>
        </p:txBody>
      </p:sp>
      <p:sp>
        <p:nvSpPr>
          <p:cNvPr id="3" name="Content Placeholder 2"/>
          <p:cNvSpPr>
            <a:spLocks noGrp="1"/>
          </p:cNvSpPr>
          <p:nvPr>
            <p:ph idx="1"/>
          </p:nvPr>
        </p:nvSpPr>
        <p:spPr/>
        <p:txBody>
          <a:bodyPr/>
          <a:lstStyle/>
          <a:p>
            <a:pPr lvl="0"/>
            <a:r>
              <a:rPr lang="en-US" sz="2100" dirty="0"/>
              <a:t>Create two Stata do-files: </a:t>
            </a:r>
          </a:p>
          <a:p>
            <a:pPr marL="573087" lvl="1" indent="-342900">
              <a:lnSpc>
                <a:spcPct val="114000"/>
              </a:lnSpc>
              <a:buFont typeface="+mj-lt"/>
              <a:buAutoNum type="arabicPeriod"/>
            </a:pPr>
            <a:r>
              <a:rPr lang="en-US" dirty="0"/>
              <a:t>Data generation and analysis file: generates one data set, analyzes the generated data, and stores the parameter estimates from analyses as scalars (what we just did)</a:t>
            </a:r>
          </a:p>
          <a:p>
            <a:pPr marL="573087" lvl="1" indent="-342900">
              <a:lnSpc>
                <a:spcPct val="114000"/>
              </a:lnSpc>
              <a:buFont typeface="+mj-lt"/>
              <a:buAutoNum type="arabicPeriod"/>
            </a:pPr>
            <a:r>
              <a:rPr lang="en-US" dirty="0"/>
              <a:t>Run simulation file: calls the data generation and analysis file to generate and analyze B </a:t>
            </a:r>
            <a:r>
              <a:rPr lang="en-US" sz="2000" dirty="0">
                <a:latin typeface="Arial" panose="020B0604020202020204" pitchFamily="34" charset="0"/>
                <a:cs typeface="Arial" panose="020B0604020202020204" pitchFamily="34" charset="0"/>
              </a:rPr>
              <a:t>iterations of sample generation under the causal scenario</a:t>
            </a:r>
            <a:r>
              <a:rPr lang="en-US" dirty="0"/>
              <a:t>, stores the results from each sample, summarizes the results across the B samples, and stores the summarized results</a:t>
            </a:r>
          </a:p>
          <a:p>
            <a:endParaRPr lang="en-US" sz="2100"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30</a:t>
            </a:fld>
            <a:endParaRPr lang="en-US" dirty="0"/>
          </a:p>
        </p:txBody>
      </p:sp>
    </p:spTree>
    <p:extLst>
      <p:ext uri="{BB962C8B-B14F-4D97-AF65-F5344CB8AC3E}">
        <p14:creationId xmlns:p14="http://schemas.microsoft.com/office/powerpoint/2010/main" val="17747435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Run simulation file</a:t>
            </a:r>
          </a:p>
        </p:txBody>
      </p:sp>
      <p:sp>
        <p:nvSpPr>
          <p:cNvPr id="3" name="Content Placeholder 2"/>
          <p:cNvSpPr>
            <a:spLocks noGrp="1"/>
          </p:cNvSpPr>
          <p:nvPr>
            <p:ph idx="1"/>
          </p:nvPr>
        </p:nvSpPr>
        <p:spPr/>
        <p:txBody>
          <a:bodyPr/>
          <a:lstStyle/>
          <a:p>
            <a:r>
              <a:rPr lang="en-US" sz="2100" dirty="0"/>
              <a:t>The simulate command performs Monte Carlo-type simulations </a:t>
            </a:r>
          </a:p>
          <a:p>
            <a:r>
              <a:rPr lang="en-US" sz="2100" dirty="0"/>
              <a:t>Basic form of the code is: </a:t>
            </a:r>
          </a:p>
          <a:p>
            <a:pPr lvl="1"/>
            <a:r>
              <a:rPr lang="en-US" sz="1800" dirty="0">
                <a:latin typeface="Courier New" panose="02070309020205020404" pitchFamily="49" charset="0"/>
                <a:cs typeface="Courier New" panose="02070309020205020404" pitchFamily="49" charset="0"/>
              </a:rPr>
              <a:t>simulate [list of scalars stored from each replication], reps(B) seed(#): do [data generation and analysis do file]</a:t>
            </a:r>
          </a:p>
          <a:p>
            <a:pPr lvl="1"/>
            <a:r>
              <a:rPr lang="en-US" sz="1800" dirty="0"/>
              <a:t>This will replicate B data sets using the data generating code and perform the analyses in the do file. Then it will pull the results from each replication we stored as scalars so we can summarize results across all B repetitions. </a:t>
            </a:r>
          </a:p>
          <a:p>
            <a:pPr lvl="1"/>
            <a:r>
              <a:rPr lang="en-US" sz="1800" dirty="0">
                <a:latin typeface="Courier New" panose="02070309020205020404" pitchFamily="49" charset="0"/>
                <a:cs typeface="Courier New" panose="02070309020205020404" pitchFamily="49" charset="0"/>
              </a:rPr>
              <a:t>"reps(B)" specifies the number of replications</a:t>
            </a:r>
          </a:p>
          <a:p>
            <a:pPr lvl="1"/>
            <a:r>
              <a:rPr lang="en-US" sz="1800" dirty="0">
                <a:latin typeface="Courier New" panose="02070309020205020404" pitchFamily="49" charset="0"/>
                <a:cs typeface="Courier New" panose="02070309020205020404" pitchFamily="49" charset="0"/>
              </a:rPr>
              <a:t>"seed(#)" specifies the random number seed</a:t>
            </a:r>
          </a:p>
          <a:p>
            <a:pPr lvl="1"/>
            <a:r>
              <a:rPr lang="en-US" sz="1800" dirty="0"/>
              <a:t>Simulate documentation: http://www.stata.com/manuals13/rsimulate.pdf</a:t>
            </a:r>
          </a:p>
          <a:p>
            <a:endParaRPr lang="en-US"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31</a:t>
            </a:fld>
            <a:endParaRPr lang="en-US" dirty="0"/>
          </a:p>
        </p:txBody>
      </p:sp>
    </p:spTree>
    <p:extLst>
      <p:ext uri="{BB962C8B-B14F-4D97-AF65-F5344CB8AC3E}">
        <p14:creationId xmlns:p14="http://schemas.microsoft.com/office/powerpoint/2010/main" val="10466508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Data generation and analysis file</a:t>
            </a:r>
          </a:p>
        </p:txBody>
      </p:sp>
      <p:sp>
        <p:nvSpPr>
          <p:cNvPr id="3" name="Content Placeholder 2"/>
          <p:cNvSpPr>
            <a:spLocks noGrp="1"/>
          </p:cNvSpPr>
          <p:nvPr>
            <p:ph idx="1"/>
          </p:nvPr>
        </p:nvSpPr>
        <p:spPr/>
        <p:txBody>
          <a:bodyPr/>
          <a:lstStyle/>
          <a:p>
            <a:pPr marL="342900" indent="-342900">
              <a:buFont typeface="+mj-lt"/>
              <a:buAutoNum type="arabicPeriod"/>
            </a:pPr>
            <a:r>
              <a:rPr lang="en-US" dirty="0"/>
              <a:t>Create blank data set</a:t>
            </a:r>
          </a:p>
          <a:p>
            <a:pPr marL="342900" indent="-342900">
              <a:buFont typeface="+mj-lt"/>
              <a:buAutoNum type="arabicPeriod"/>
            </a:pPr>
            <a:r>
              <a:rPr lang="en-US" dirty="0"/>
              <a:t>Set parameters	</a:t>
            </a:r>
          </a:p>
          <a:p>
            <a:pPr marL="342900" indent="-342900">
              <a:buFont typeface="+mj-lt"/>
              <a:buAutoNum type="arabicPeriod"/>
            </a:pPr>
            <a:r>
              <a:rPr lang="en-US" dirty="0"/>
              <a:t>Generate data				</a:t>
            </a:r>
          </a:p>
          <a:p>
            <a:pPr marL="342900" indent="-342900">
              <a:buFont typeface="+mj-lt"/>
              <a:buAutoNum type="arabicPeriod"/>
            </a:pPr>
            <a:r>
              <a:rPr lang="en-US" dirty="0"/>
              <a:t>Look at associations and store results</a:t>
            </a:r>
          </a:p>
          <a:p>
            <a:pPr lvl="1"/>
            <a:endParaRPr lang="en-US" sz="1800"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32</a:t>
            </a:fld>
            <a:endParaRPr lang="en-US" dirty="0"/>
          </a:p>
        </p:txBody>
      </p:sp>
    </p:spTree>
    <p:extLst>
      <p:ext uri="{BB962C8B-B14F-4D97-AF65-F5344CB8AC3E}">
        <p14:creationId xmlns:p14="http://schemas.microsoft.com/office/powerpoint/2010/main" val="22873455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DDE6E-CEB8-4135-8F28-ACFC178C806F}"/>
              </a:ext>
            </a:extLst>
          </p:cNvPr>
          <p:cNvSpPr>
            <a:spLocks noGrp="1"/>
          </p:cNvSpPr>
          <p:nvPr>
            <p:ph type="title"/>
          </p:nvPr>
        </p:nvSpPr>
        <p:spPr>
          <a:xfrm>
            <a:off x="365125" y="438912"/>
            <a:ext cx="8413749" cy="575094"/>
          </a:xfrm>
        </p:spPr>
        <p:txBody>
          <a:bodyPr/>
          <a:lstStyle/>
          <a:p>
            <a:r>
              <a:rPr lang="en-US" dirty="0"/>
              <a:t>Epi270 Simulation Extra</a:t>
            </a:r>
          </a:p>
        </p:txBody>
      </p:sp>
      <p:sp>
        <p:nvSpPr>
          <p:cNvPr id="3" name="Content Placeholder 2">
            <a:extLst>
              <a:ext uri="{FF2B5EF4-FFF2-40B4-BE49-F238E27FC236}">
                <a16:creationId xmlns:a16="http://schemas.microsoft.com/office/drawing/2014/main" id="{D3F1B12E-8F4A-419C-BC3F-7A7B542759A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4257D4C-A3CC-4611-B94B-5885B7C6A4F8}"/>
              </a:ext>
            </a:extLst>
          </p:cNvPr>
          <p:cNvSpPr>
            <a:spLocks noGrp="1"/>
          </p:cNvSpPr>
          <p:nvPr>
            <p:ph type="sldNum" sz="quarter" idx="4"/>
          </p:nvPr>
        </p:nvSpPr>
        <p:spPr/>
        <p:txBody>
          <a:bodyPr/>
          <a:lstStyle/>
          <a:p>
            <a:fld id="{7BCC8D0D-EAEC-449D-9161-023DFF90F2E2}" type="slidenum">
              <a:rPr lang="en-US" smtClean="0"/>
              <a:pPr/>
              <a:t>33</a:t>
            </a:fld>
            <a:endParaRPr lang="en-US" dirty="0"/>
          </a:p>
        </p:txBody>
      </p:sp>
    </p:spTree>
    <p:extLst>
      <p:ext uri="{BB962C8B-B14F-4D97-AF65-F5344CB8AC3E}">
        <p14:creationId xmlns:p14="http://schemas.microsoft.com/office/powerpoint/2010/main" val="21471732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E2E-07BC-41AA-A41A-56DB135977BC}"/>
              </a:ext>
            </a:extLst>
          </p:cNvPr>
          <p:cNvSpPr>
            <a:spLocks noGrp="1"/>
          </p:cNvSpPr>
          <p:nvPr>
            <p:ph type="title"/>
          </p:nvPr>
        </p:nvSpPr>
        <p:spPr>
          <a:xfrm>
            <a:off x="365125" y="438912"/>
            <a:ext cx="8413749" cy="1045992"/>
          </a:xfrm>
        </p:spPr>
        <p:txBody>
          <a:bodyPr/>
          <a:lstStyle/>
          <a:p>
            <a:r>
              <a:rPr lang="en-US" dirty="0"/>
              <a:t>How do you generate variables from your DAG?</a:t>
            </a:r>
          </a:p>
        </p:txBody>
      </p:sp>
      <p:sp>
        <p:nvSpPr>
          <p:cNvPr id="3" name="Content Placeholder 2">
            <a:extLst>
              <a:ext uri="{FF2B5EF4-FFF2-40B4-BE49-F238E27FC236}">
                <a16:creationId xmlns:a16="http://schemas.microsoft.com/office/drawing/2014/main" id="{4F00722E-109A-4CDD-A105-EFF8B5025B9B}"/>
              </a:ext>
            </a:extLst>
          </p:cNvPr>
          <p:cNvSpPr>
            <a:spLocks noGrp="1"/>
          </p:cNvSpPr>
          <p:nvPr>
            <p:ph idx="1"/>
          </p:nvPr>
        </p:nvSpPr>
        <p:spPr>
          <a:xfrm>
            <a:off x="365125" y="1601798"/>
            <a:ext cx="8413750" cy="4431495"/>
          </a:xfrm>
        </p:spPr>
        <p:txBody>
          <a:bodyPr/>
          <a:lstStyle/>
          <a:p>
            <a:r>
              <a:rPr lang="en-US" dirty="0"/>
              <a:t>Every variable is generated as a function of its parents and a random “noise” component</a:t>
            </a:r>
          </a:p>
          <a:p>
            <a:endParaRPr lang="en-US" dirty="0"/>
          </a:p>
          <a:p>
            <a:pPr marL="0" indent="0">
              <a:buNone/>
            </a:pPr>
            <a:r>
              <a:rPr lang="en-US" dirty="0"/>
              <a:t>gen education=</a:t>
            </a:r>
            <a:r>
              <a:rPr lang="en-US" dirty="0" err="1"/>
              <a:t>int</a:t>
            </a:r>
            <a:r>
              <a:rPr lang="en-US" dirty="0"/>
              <a:t>(</a:t>
            </a:r>
            <a:r>
              <a:rPr lang="en-US" dirty="0" err="1"/>
              <a:t>rnormal</a:t>
            </a:r>
            <a:r>
              <a:rPr lang="en-US" dirty="0"/>
              <a:t>(12,2))</a:t>
            </a:r>
          </a:p>
          <a:p>
            <a:pPr marL="0" indent="0">
              <a:buNone/>
            </a:pPr>
            <a:r>
              <a:rPr lang="en-US" dirty="0"/>
              <a:t>gen </a:t>
            </a:r>
            <a:r>
              <a:rPr lang="en-US" dirty="0" err="1"/>
              <a:t>BMI_e</a:t>
            </a:r>
            <a:r>
              <a:rPr lang="en-US" dirty="0"/>
              <a:t>=</a:t>
            </a:r>
            <a:r>
              <a:rPr lang="en-US" dirty="0" err="1"/>
              <a:t>rnormal</a:t>
            </a:r>
            <a:r>
              <a:rPr lang="en-US" dirty="0"/>
              <a:t>(25,5)</a:t>
            </a:r>
          </a:p>
          <a:p>
            <a:pPr marL="0" indent="0">
              <a:buNone/>
            </a:pPr>
            <a:r>
              <a:rPr lang="en-US" dirty="0"/>
              <a:t>gen BMI=BMI_e-0.5*education</a:t>
            </a:r>
          </a:p>
          <a:p>
            <a:pPr marL="0" indent="0">
              <a:buNone/>
            </a:pPr>
            <a:endParaRPr lang="en-US" dirty="0"/>
          </a:p>
        </p:txBody>
      </p:sp>
      <p:sp>
        <p:nvSpPr>
          <p:cNvPr id="4" name="Slide Number Placeholder 3">
            <a:extLst>
              <a:ext uri="{FF2B5EF4-FFF2-40B4-BE49-F238E27FC236}">
                <a16:creationId xmlns:a16="http://schemas.microsoft.com/office/drawing/2014/main" id="{548424F4-B4BF-4874-92BD-2F7204698E7F}"/>
              </a:ext>
            </a:extLst>
          </p:cNvPr>
          <p:cNvSpPr>
            <a:spLocks noGrp="1"/>
          </p:cNvSpPr>
          <p:nvPr>
            <p:ph type="sldNum" sz="quarter" idx="4"/>
          </p:nvPr>
        </p:nvSpPr>
        <p:spPr/>
        <p:txBody>
          <a:bodyPr/>
          <a:lstStyle/>
          <a:p>
            <a:fld id="{7BCC8D0D-EAEC-449D-9161-023DFF90F2E2}" type="slidenum">
              <a:rPr lang="en-US" smtClean="0"/>
              <a:pPr/>
              <a:t>34</a:t>
            </a:fld>
            <a:endParaRPr lang="en-US" dirty="0"/>
          </a:p>
        </p:txBody>
      </p:sp>
      <p:sp>
        <p:nvSpPr>
          <p:cNvPr id="5" name="TextBox 4">
            <a:extLst>
              <a:ext uri="{FF2B5EF4-FFF2-40B4-BE49-F238E27FC236}">
                <a16:creationId xmlns:a16="http://schemas.microsoft.com/office/drawing/2014/main" id="{AD95D1FA-0E0A-4885-AC80-BECA85E65F16}"/>
              </a:ext>
            </a:extLst>
          </p:cNvPr>
          <p:cNvSpPr txBox="1"/>
          <p:nvPr/>
        </p:nvSpPr>
        <p:spPr>
          <a:xfrm>
            <a:off x="7630129" y="2757841"/>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6" name="Straight Arrow Connector 5">
            <a:extLst>
              <a:ext uri="{FF2B5EF4-FFF2-40B4-BE49-F238E27FC236}">
                <a16:creationId xmlns:a16="http://schemas.microsoft.com/office/drawing/2014/main" id="{4DEDD3DF-21FE-4FA1-B923-457ED968A6E1}"/>
              </a:ext>
            </a:extLst>
          </p:cNvPr>
          <p:cNvCxnSpPr>
            <a:cxnSpLocks/>
            <a:stCxn id="7" idx="3"/>
            <a:endCxn id="5" idx="1"/>
          </p:cNvCxnSpPr>
          <p:nvPr/>
        </p:nvCxnSpPr>
        <p:spPr>
          <a:xfrm flipV="1">
            <a:off x="6378817" y="2940721"/>
            <a:ext cx="125131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AD81E-90BA-4A45-8407-89B50E767E8A}"/>
              </a:ext>
            </a:extLst>
          </p:cNvPr>
          <p:cNvSpPr txBox="1"/>
          <p:nvPr/>
        </p:nvSpPr>
        <p:spPr bwMode="auto">
          <a:xfrm>
            <a:off x="4863659" y="2786833"/>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Tree>
    <p:extLst>
      <p:ext uri="{BB962C8B-B14F-4D97-AF65-F5344CB8AC3E}">
        <p14:creationId xmlns:p14="http://schemas.microsoft.com/office/powerpoint/2010/main" val="42927558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E2E-07BC-41AA-A41A-56DB135977BC}"/>
              </a:ext>
            </a:extLst>
          </p:cNvPr>
          <p:cNvSpPr>
            <a:spLocks noGrp="1"/>
          </p:cNvSpPr>
          <p:nvPr>
            <p:ph type="title"/>
          </p:nvPr>
        </p:nvSpPr>
        <p:spPr>
          <a:xfrm>
            <a:off x="365125" y="438912"/>
            <a:ext cx="8413749" cy="1045992"/>
          </a:xfrm>
        </p:spPr>
        <p:txBody>
          <a:bodyPr/>
          <a:lstStyle/>
          <a:p>
            <a:r>
              <a:rPr lang="en-US" dirty="0"/>
              <a:t>How do you generate variables from your DAG?</a:t>
            </a:r>
          </a:p>
        </p:txBody>
      </p:sp>
      <p:sp>
        <p:nvSpPr>
          <p:cNvPr id="3" name="Content Placeholder 2">
            <a:extLst>
              <a:ext uri="{FF2B5EF4-FFF2-40B4-BE49-F238E27FC236}">
                <a16:creationId xmlns:a16="http://schemas.microsoft.com/office/drawing/2014/main" id="{4F00722E-109A-4CDD-A105-EFF8B5025B9B}"/>
              </a:ext>
            </a:extLst>
          </p:cNvPr>
          <p:cNvSpPr>
            <a:spLocks noGrp="1"/>
          </p:cNvSpPr>
          <p:nvPr>
            <p:ph idx="1"/>
          </p:nvPr>
        </p:nvSpPr>
        <p:spPr>
          <a:xfrm>
            <a:off x="365125" y="1601798"/>
            <a:ext cx="8413750" cy="4431495"/>
          </a:xfrm>
        </p:spPr>
        <p:txBody>
          <a:bodyPr/>
          <a:lstStyle/>
          <a:p>
            <a:r>
              <a:rPr lang="en-US" dirty="0"/>
              <a:t>Every variable is generated as a function of its parents and a random “noise” component</a:t>
            </a:r>
          </a:p>
          <a:p>
            <a:endParaRPr lang="en-US" dirty="0"/>
          </a:p>
          <a:p>
            <a:pPr marL="0" indent="0">
              <a:buNone/>
            </a:pPr>
            <a:r>
              <a:rPr lang="en-US" dirty="0"/>
              <a:t>gen education=</a:t>
            </a:r>
            <a:r>
              <a:rPr lang="en-US" dirty="0" err="1"/>
              <a:t>int</a:t>
            </a:r>
            <a:r>
              <a:rPr lang="en-US" dirty="0"/>
              <a:t>(</a:t>
            </a:r>
            <a:r>
              <a:rPr lang="en-US" dirty="0" err="1"/>
              <a:t>rnormal</a:t>
            </a:r>
            <a:r>
              <a:rPr lang="en-US" dirty="0"/>
              <a:t>(12,2))</a:t>
            </a:r>
          </a:p>
          <a:p>
            <a:pPr marL="0" indent="0">
              <a:buNone/>
            </a:pPr>
            <a:r>
              <a:rPr lang="en-US" dirty="0"/>
              <a:t>gen </a:t>
            </a:r>
            <a:r>
              <a:rPr lang="en-US" dirty="0" err="1"/>
              <a:t>BMI_e</a:t>
            </a:r>
            <a:r>
              <a:rPr lang="en-US" dirty="0"/>
              <a:t>=</a:t>
            </a:r>
            <a:r>
              <a:rPr lang="en-US" dirty="0" err="1"/>
              <a:t>rnormal</a:t>
            </a:r>
            <a:r>
              <a:rPr lang="en-US" dirty="0"/>
              <a:t>(25,5)</a:t>
            </a:r>
          </a:p>
          <a:p>
            <a:pPr marL="0" indent="0">
              <a:buNone/>
            </a:pPr>
            <a:r>
              <a:rPr lang="en-US" dirty="0"/>
              <a:t>gen BMI=BMI_e-2*(education&gt;12)</a:t>
            </a:r>
          </a:p>
          <a:p>
            <a:pPr marL="0" indent="0">
              <a:buNone/>
            </a:pPr>
            <a:endParaRPr lang="en-US" dirty="0"/>
          </a:p>
        </p:txBody>
      </p:sp>
      <p:sp>
        <p:nvSpPr>
          <p:cNvPr id="4" name="Slide Number Placeholder 3">
            <a:extLst>
              <a:ext uri="{FF2B5EF4-FFF2-40B4-BE49-F238E27FC236}">
                <a16:creationId xmlns:a16="http://schemas.microsoft.com/office/drawing/2014/main" id="{548424F4-B4BF-4874-92BD-2F7204698E7F}"/>
              </a:ext>
            </a:extLst>
          </p:cNvPr>
          <p:cNvSpPr>
            <a:spLocks noGrp="1"/>
          </p:cNvSpPr>
          <p:nvPr>
            <p:ph type="sldNum" sz="quarter" idx="4"/>
          </p:nvPr>
        </p:nvSpPr>
        <p:spPr/>
        <p:txBody>
          <a:bodyPr/>
          <a:lstStyle/>
          <a:p>
            <a:fld id="{7BCC8D0D-EAEC-449D-9161-023DFF90F2E2}" type="slidenum">
              <a:rPr lang="en-US" smtClean="0"/>
              <a:pPr/>
              <a:t>35</a:t>
            </a:fld>
            <a:endParaRPr lang="en-US" dirty="0"/>
          </a:p>
        </p:txBody>
      </p:sp>
      <p:sp>
        <p:nvSpPr>
          <p:cNvPr id="5" name="TextBox 4">
            <a:extLst>
              <a:ext uri="{FF2B5EF4-FFF2-40B4-BE49-F238E27FC236}">
                <a16:creationId xmlns:a16="http://schemas.microsoft.com/office/drawing/2014/main" id="{AD95D1FA-0E0A-4885-AC80-BECA85E65F16}"/>
              </a:ext>
            </a:extLst>
          </p:cNvPr>
          <p:cNvSpPr txBox="1"/>
          <p:nvPr/>
        </p:nvSpPr>
        <p:spPr>
          <a:xfrm>
            <a:off x="7630129" y="2757841"/>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6" name="Straight Arrow Connector 5">
            <a:extLst>
              <a:ext uri="{FF2B5EF4-FFF2-40B4-BE49-F238E27FC236}">
                <a16:creationId xmlns:a16="http://schemas.microsoft.com/office/drawing/2014/main" id="{4DEDD3DF-21FE-4FA1-B923-457ED968A6E1}"/>
              </a:ext>
            </a:extLst>
          </p:cNvPr>
          <p:cNvCxnSpPr>
            <a:cxnSpLocks/>
            <a:stCxn id="7" idx="3"/>
            <a:endCxn id="5" idx="1"/>
          </p:cNvCxnSpPr>
          <p:nvPr/>
        </p:nvCxnSpPr>
        <p:spPr>
          <a:xfrm flipV="1">
            <a:off x="6378817" y="2940721"/>
            <a:ext cx="125131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AD81E-90BA-4A45-8407-89B50E767E8A}"/>
              </a:ext>
            </a:extLst>
          </p:cNvPr>
          <p:cNvSpPr txBox="1"/>
          <p:nvPr/>
        </p:nvSpPr>
        <p:spPr bwMode="auto">
          <a:xfrm>
            <a:off x="4863659" y="2786833"/>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Tree>
    <p:extLst>
      <p:ext uri="{BB962C8B-B14F-4D97-AF65-F5344CB8AC3E}">
        <p14:creationId xmlns:p14="http://schemas.microsoft.com/office/powerpoint/2010/main" val="331019620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E2E-07BC-41AA-A41A-56DB135977BC}"/>
              </a:ext>
            </a:extLst>
          </p:cNvPr>
          <p:cNvSpPr>
            <a:spLocks noGrp="1"/>
          </p:cNvSpPr>
          <p:nvPr>
            <p:ph type="title"/>
          </p:nvPr>
        </p:nvSpPr>
        <p:spPr>
          <a:xfrm>
            <a:off x="365125" y="438912"/>
            <a:ext cx="8413749" cy="1045992"/>
          </a:xfrm>
        </p:spPr>
        <p:txBody>
          <a:bodyPr/>
          <a:lstStyle/>
          <a:p>
            <a:r>
              <a:rPr lang="en-US" dirty="0"/>
              <a:t>How do you generate variables from your DAG?</a:t>
            </a:r>
          </a:p>
        </p:txBody>
      </p:sp>
      <p:sp>
        <p:nvSpPr>
          <p:cNvPr id="3" name="Content Placeholder 2">
            <a:extLst>
              <a:ext uri="{FF2B5EF4-FFF2-40B4-BE49-F238E27FC236}">
                <a16:creationId xmlns:a16="http://schemas.microsoft.com/office/drawing/2014/main" id="{4F00722E-109A-4CDD-A105-EFF8B5025B9B}"/>
              </a:ext>
            </a:extLst>
          </p:cNvPr>
          <p:cNvSpPr>
            <a:spLocks noGrp="1"/>
          </p:cNvSpPr>
          <p:nvPr>
            <p:ph idx="1"/>
          </p:nvPr>
        </p:nvSpPr>
        <p:spPr>
          <a:xfrm>
            <a:off x="365125" y="1601798"/>
            <a:ext cx="8413750" cy="4431495"/>
          </a:xfrm>
        </p:spPr>
        <p:txBody>
          <a:bodyPr/>
          <a:lstStyle/>
          <a:p>
            <a:r>
              <a:rPr lang="en-US" dirty="0"/>
              <a:t>Every variable is generated as a function of its parents and a random “noise” component</a:t>
            </a:r>
          </a:p>
          <a:p>
            <a:endParaRPr lang="en-US" dirty="0"/>
          </a:p>
          <a:p>
            <a:pPr marL="0" indent="0">
              <a:buNone/>
            </a:pPr>
            <a:r>
              <a:rPr lang="en-US" dirty="0"/>
              <a:t>gen education=</a:t>
            </a:r>
            <a:r>
              <a:rPr lang="en-US" dirty="0" err="1"/>
              <a:t>int</a:t>
            </a:r>
            <a:r>
              <a:rPr lang="en-US" dirty="0"/>
              <a:t>(</a:t>
            </a:r>
            <a:r>
              <a:rPr lang="en-US" dirty="0" err="1"/>
              <a:t>rnormal</a:t>
            </a:r>
            <a:r>
              <a:rPr lang="en-US" dirty="0"/>
              <a:t>(12,2))</a:t>
            </a:r>
          </a:p>
          <a:p>
            <a:pPr marL="0" indent="0">
              <a:buNone/>
            </a:pPr>
            <a:r>
              <a:rPr lang="en-US" dirty="0"/>
              <a:t>gen </a:t>
            </a:r>
            <a:r>
              <a:rPr lang="en-US" dirty="0" err="1"/>
              <a:t>BMI_e</a:t>
            </a:r>
            <a:r>
              <a:rPr lang="en-US" dirty="0"/>
              <a:t>=</a:t>
            </a:r>
            <a:r>
              <a:rPr lang="en-US" dirty="0" err="1"/>
              <a:t>rnormal</a:t>
            </a:r>
            <a:r>
              <a:rPr lang="en-US" dirty="0"/>
              <a:t>(25,5)</a:t>
            </a:r>
          </a:p>
          <a:p>
            <a:pPr marL="0" indent="0">
              <a:buNone/>
            </a:pPr>
            <a:r>
              <a:rPr lang="en-US" dirty="0"/>
              <a:t>gen BMI=BMI_e-2*(education&gt;12) if </a:t>
            </a:r>
            <a:r>
              <a:rPr lang="en-US" dirty="0" err="1"/>
              <a:t>BMI_e</a:t>
            </a:r>
            <a:r>
              <a:rPr lang="en-US" dirty="0"/>
              <a:t>&gt;20</a:t>
            </a:r>
          </a:p>
          <a:p>
            <a:pPr marL="0" indent="0">
              <a:buNone/>
            </a:pPr>
            <a:r>
              <a:rPr lang="en-US" dirty="0"/>
              <a:t>replace BMI=</a:t>
            </a:r>
            <a:r>
              <a:rPr lang="en-US" dirty="0" err="1"/>
              <a:t>BMI_e+education</a:t>
            </a:r>
            <a:r>
              <a:rPr lang="en-US" dirty="0"/>
              <a:t>&gt;12) if </a:t>
            </a:r>
            <a:r>
              <a:rPr lang="en-US" dirty="0" err="1"/>
              <a:t>BMI_e</a:t>
            </a:r>
            <a:r>
              <a:rPr lang="en-US" dirty="0"/>
              <a:t>&lt;=20</a:t>
            </a:r>
          </a:p>
          <a:p>
            <a:pPr marL="0" indent="0">
              <a:buNone/>
            </a:pPr>
            <a:endParaRPr lang="en-US" dirty="0"/>
          </a:p>
        </p:txBody>
      </p:sp>
      <p:sp>
        <p:nvSpPr>
          <p:cNvPr id="4" name="Slide Number Placeholder 3">
            <a:extLst>
              <a:ext uri="{FF2B5EF4-FFF2-40B4-BE49-F238E27FC236}">
                <a16:creationId xmlns:a16="http://schemas.microsoft.com/office/drawing/2014/main" id="{548424F4-B4BF-4874-92BD-2F7204698E7F}"/>
              </a:ext>
            </a:extLst>
          </p:cNvPr>
          <p:cNvSpPr>
            <a:spLocks noGrp="1"/>
          </p:cNvSpPr>
          <p:nvPr>
            <p:ph type="sldNum" sz="quarter" idx="4"/>
          </p:nvPr>
        </p:nvSpPr>
        <p:spPr/>
        <p:txBody>
          <a:bodyPr/>
          <a:lstStyle/>
          <a:p>
            <a:fld id="{7BCC8D0D-EAEC-449D-9161-023DFF90F2E2}" type="slidenum">
              <a:rPr lang="en-US" smtClean="0"/>
              <a:pPr/>
              <a:t>36</a:t>
            </a:fld>
            <a:endParaRPr lang="en-US" dirty="0"/>
          </a:p>
        </p:txBody>
      </p:sp>
      <p:sp>
        <p:nvSpPr>
          <p:cNvPr id="5" name="TextBox 4">
            <a:extLst>
              <a:ext uri="{FF2B5EF4-FFF2-40B4-BE49-F238E27FC236}">
                <a16:creationId xmlns:a16="http://schemas.microsoft.com/office/drawing/2014/main" id="{AD95D1FA-0E0A-4885-AC80-BECA85E65F16}"/>
              </a:ext>
            </a:extLst>
          </p:cNvPr>
          <p:cNvSpPr txBox="1"/>
          <p:nvPr/>
        </p:nvSpPr>
        <p:spPr>
          <a:xfrm>
            <a:off x="7630129" y="2757841"/>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6" name="Straight Arrow Connector 5">
            <a:extLst>
              <a:ext uri="{FF2B5EF4-FFF2-40B4-BE49-F238E27FC236}">
                <a16:creationId xmlns:a16="http://schemas.microsoft.com/office/drawing/2014/main" id="{4DEDD3DF-21FE-4FA1-B923-457ED968A6E1}"/>
              </a:ext>
            </a:extLst>
          </p:cNvPr>
          <p:cNvCxnSpPr>
            <a:cxnSpLocks/>
            <a:stCxn id="7" idx="3"/>
            <a:endCxn id="5" idx="1"/>
          </p:cNvCxnSpPr>
          <p:nvPr/>
        </p:nvCxnSpPr>
        <p:spPr>
          <a:xfrm flipV="1">
            <a:off x="6378817" y="2940721"/>
            <a:ext cx="125131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AD81E-90BA-4A45-8407-89B50E767E8A}"/>
              </a:ext>
            </a:extLst>
          </p:cNvPr>
          <p:cNvSpPr txBox="1"/>
          <p:nvPr/>
        </p:nvSpPr>
        <p:spPr bwMode="auto">
          <a:xfrm>
            <a:off x="4863659" y="2786833"/>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Tree>
    <p:extLst>
      <p:ext uri="{BB962C8B-B14F-4D97-AF65-F5344CB8AC3E}">
        <p14:creationId xmlns:p14="http://schemas.microsoft.com/office/powerpoint/2010/main" val="246980260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E2E-07BC-41AA-A41A-56DB135977BC}"/>
              </a:ext>
            </a:extLst>
          </p:cNvPr>
          <p:cNvSpPr>
            <a:spLocks noGrp="1"/>
          </p:cNvSpPr>
          <p:nvPr>
            <p:ph type="title"/>
          </p:nvPr>
        </p:nvSpPr>
        <p:spPr>
          <a:xfrm>
            <a:off x="365125" y="438912"/>
            <a:ext cx="8413749" cy="1045992"/>
          </a:xfrm>
        </p:spPr>
        <p:txBody>
          <a:bodyPr/>
          <a:lstStyle/>
          <a:p>
            <a:r>
              <a:rPr lang="en-US" dirty="0"/>
              <a:t>How do you generate variables from your DAG?</a:t>
            </a:r>
          </a:p>
        </p:txBody>
      </p:sp>
      <p:sp>
        <p:nvSpPr>
          <p:cNvPr id="3" name="Content Placeholder 2">
            <a:extLst>
              <a:ext uri="{FF2B5EF4-FFF2-40B4-BE49-F238E27FC236}">
                <a16:creationId xmlns:a16="http://schemas.microsoft.com/office/drawing/2014/main" id="{4F00722E-109A-4CDD-A105-EFF8B5025B9B}"/>
              </a:ext>
            </a:extLst>
          </p:cNvPr>
          <p:cNvSpPr>
            <a:spLocks noGrp="1"/>
          </p:cNvSpPr>
          <p:nvPr>
            <p:ph idx="1"/>
          </p:nvPr>
        </p:nvSpPr>
        <p:spPr>
          <a:xfrm>
            <a:off x="365125" y="1601798"/>
            <a:ext cx="8413750" cy="4431495"/>
          </a:xfrm>
        </p:spPr>
        <p:txBody>
          <a:bodyPr/>
          <a:lstStyle/>
          <a:p>
            <a:r>
              <a:rPr lang="en-US" dirty="0"/>
              <a:t>Every variable is generated as a function of its parents and a random “noise” component</a:t>
            </a:r>
          </a:p>
          <a:p>
            <a:endParaRPr lang="en-US" dirty="0"/>
          </a:p>
          <a:p>
            <a:pPr marL="0" indent="0">
              <a:buNone/>
            </a:pPr>
            <a:r>
              <a:rPr lang="en-US" dirty="0"/>
              <a:t>gen C=</a:t>
            </a:r>
            <a:r>
              <a:rPr lang="en-US" dirty="0" err="1"/>
              <a:t>rnormal</a:t>
            </a:r>
            <a:r>
              <a:rPr lang="en-US" dirty="0"/>
              <a:t>(0,1)</a:t>
            </a:r>
          </a:p>
          <a:p>
            <a:pPr marL="0" indent="0">
              <a:buNone/>
            </a:pPr>
            <a:r>
              <a:rPr lang="en-US" dirty="0"/>
              <a:t>gen education=</a:t>
            </a:r>
            <a:r>
              <a:rPr lang="en-US" dirty="0" err="1"/>
              <a:t>int</a:t>
            </a:r>
            <a:r>
              <a:rPr lang="en-US" dirty="0"/>
              <a:t>(</a:t>
            </a:r>
            <a:r>
              <a:rPr lang="en-US" dirty="0" err="1"/>
              <a:t>rnormal</a:t>
            </a:r>
            <a:r>
              <a:rPr lang="en-US" dirty="0"/>
              <a:t>(12,2)+C*2)</a:t>
            </a:r>
          </a:p>
          <a:p>
            <a:pPr marL="0" indent="0">
              <a:buNone/>
            </a:pPr>
            <a:r>
              <a:rPr lang="en-US" dirty="0"/>
              <a:t>gen </a:t>
            </a:r>
            <a:r>
              <a:rPr lang="en-US" dirty="0" err="1"/>
              <a:t>BMI_e</a:t>
            </a:r>
            <a:r>
              <a:rPr lang="en-US" dirty="0"/>
              <a:t>=</a:t>
            </a:r>
            <a:r>
              <a:rPr lang="en-US" dirty="0" err="1"/>
              <a:t>rnormal</a:t>
            </a:r>
            <a:r>
              <a:rPr lang="en-US" dirty="0"/>
              <a:t>(25,5)</a:t>
            </a:r>
          </a:p>
          <a:p>
            <a:pPr marL="0" indent="0">
              <a:buNone/>
            </a:pPr>
            <a:r>
              <a:rPr lang="en-US" dirty="0"/>
              <a:t>gen BMI=</a:t>
            </a:r>
            <a:r>
              <a:rPr lang="en-US" dirty="0" err="1"/>
              <a:t>BMI_e-education+C</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548424F4-B4BF-4874-92BD-2F7204698E7F}"/>
              </a:ext>
            </a:extLst>
          </p:cNvPr>
          <p:cNvSpPr>
            <a:spLocks noGrp="1"/>
          </p:cNvSpPr>
          <p:nvPr>
            <p:ph type="sldNum" sz="quarter" idx="4"/>
          </p:nvPr>
        </p:nvSpPr>
        <p:spPr/>
        <p:txBody>
          <a:bodyPr/>
          <a:lstStyle/>
          <a:p>
            <a:fld id="{7BCC8D0D-EAEC-449D-9161-023DFF90F2E2}" type="slidenum">
              <a:rPr lang="en-US" smtClean="0"/>
              <a:pPr/>
              <a:t>37</a:t>
            </a:fld>
            <a:endParaRPr lang="en-US" dirty="0"/>
          </a:p>
        </p:txBody>
      </p:sp>
      <p:sp>
        <p:nvSpPr>
          <p:cNvPr id="5" name="TextBox 4">
            <a:extLst>
              <a:ext uri="{FF2B5EF4-FFF2-40B4-BE49-F238E27FC236}">
                <a16:creationId xmlns:a16="http://schemas.microsoft.com/office/drawing/2014/main" id="{AD95D1FA-0E0A-4885-AC80-BECA85E65F16}"/>
              </a:ext>
            </a:extLst>
          </p:cNvPr>
          <p:cNvSpPr txBox="1"/>
          <p:nvPr/>
        </p:nvSpPr>
        <p:spPr>
          <a:xfrm>
            <a:off x="7630129" y="2757841"/>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6" name="Straight Arrow Connector 5">
            <a:extLst>
              <a:ext uri="{FF2B5EF4-FFF2-40B4-BE49-F238E27FC236}">
                <a16:creationId xmlns:a16="http://schemas.microsoft.com/office/drawing/2014/main" id="{4DEDD3DF-21FE-4FA1-B923-457ED968A6E1}"/>
              </a:ext>
            </a:extLst>
          </p:cNvPr>
          <p:cNvCxnSpPr>
            <a:cxnSpLocks/>
          </p:cNvCxnSpPr>
          <p:nvPr/>
        </p:nvCxnSpPr>
        <p:spPr>
          <a:xfrm flipV="1">
            <a:off x="6378817" y="2939749"/>
            <a:ext cx="1251312"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AD81E-90BA-4A45-8407-89B50E767E8A}"/>
              </a:ext>
            </a:extLst>
          </p:cNvPr>
          <p:cNvSpPr txBox="1"/>
          <p:nvPr/>
        </p:nvSpPr>
        <p:spPr bwMode="auto">
          <a:xfrm>
            <a:off x="4863659" y="2786833"/>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
        <p:nvSpPr>
          <p:cNvPr id="8" name="TextBox 7">
            <a:extLst>
              <a:ext uri="{FF2B5EF4-FFF2-40B4-BE49-F238E27FC236}">
                <a16:creationId xmlns:a16="http://schemas.microsoft.com/office/drawing/2014/main" id="{7817A1E8-F708-428D-8A49-A25771716F24}"/>
              </a:ext>
            </a:extLst>
          </p:cNvPr>
          <p:cNvSpPr txBox="1"/>
          <p:nvPr/>
        </p:nvSpPr>
        <p:spPr bwMode="auto">
          <a:xfrm>
            <a:off x="5520882" y="2125016"/>
            <a:ext cx="200711" cy="307777"/>
          </a:xfrm>
          <a:prstGeom prst="rect">
            <a:avLst/>
          </a:prstGeom>
          <a:noFill/>
          <a:ln w="19050" algn="ctr">
            <a:noFill/>
            <a:miter lim="800000"/>
            <a:headEnd/>
            <a:tailEnd/>
          </a:ln>
        </p:spPr>
        <p:txBody>
          <a:bodyPr wrap="square" lIns="0" tIns="0" rIns="0" bIns="0" rtlCol="0">
            <a:spAutoFit/>
          </a:bodyPr>
          <a:lstStyle/>
          <a:p>
            <a:r>
              <a:rPr lang="en-US" sz="2000" dirty="0">
                <a:latin typeface="Cabrini"/>
                <a:ea typeface="Times New Roman"/>
                <a:cs typeface="Times New Roman"/>
              </a:rPr>
              <a:t>C</a:t>
            </a:r>
            <a:endParaRPr lang="en-US" sz="2000" dirty="0">
              <a:latin typeface="Cabrini"/>
              <a:ea typeface="Times New Roman"/>
            </a:endParaRPr>
          </a:p>
        </p:txBody>
      </p:sp>
      <p:cxnSp>
        <p:nvCxnSpPr>
          <p:cNvPr id="9" name="Straight Arrow Connector 8">
            <a:extLst>
              <a:ext uri="{FF2B5EF4-FFF2-40B4-BE49-F238E27FC236}">
                <a16:creationId xmlns:a16="http://schemas.microsoft.com/office/drawing/2014/main" id="{75F13DEB-8C5E-470E-A2F3-7178091A75BD}"/>
              </a:ext>
            </a:extLst>
          </p:cNvPr>
          <p:cNvCxnSpPr>
            <a:cxnSpLocks/>
            <a:stCxn id="8" idx="3"/>
          </p:cNvCxnSpPr>
          <p:nvPr/>
        </p:nvCxnSpPr>
        <p:spPr>
          <a:xfrm>
            <a:off x="5721593" y="2278905"/>
            <a:ext cx="1977474" cy="6032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5866DB-0421-4CFA-AC33-833DD4E17448}"/>
              </a:ext>
            </a:extLst>
          </p:cNvPr>
          <p:cNvCxnSpPr>
            <a:cxnSpLocks/>
            <a:stCxn id="8" idx="2"/>
            <a:endCxn id="7" idx="0"/>
          </p:cNvCxnSpPr>
          <p:nvPr/>
        </p:nvCxnSpPr>
        <p:spPr>
          <a:xfrm>
            <a:off x="5621238" y="2432793"/>
            <a:ext cx="0" cy="3540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3668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E2E-07BC-41AA-A41A-56DB135977BC}"/>
              </a:ext>
            </a:extLst>
          </p:cNvPr>
          <p:cNvSpPr>
            <a:spLocks noGrp="1"/>
          </p:cNvSpPr>
          <p:nvPr>
            <p:ph type="title"/>
          </p:nvPr>
        </p:nvSpPr>
        <p:spPr>
          <a:xfrm>
            <a:off x="365125" y="438912"/>
            <a:ext cx="8413749" cy="1045992"/>
          </a:xfrm>
        </p:spPr>
        <p:txBody>
          <a:bodyPr/>
          <a:lstStyle/>
          <a:p>
            <a:r>
              <a:rPr lang="en-US" dirty="0"/>
              <a:t>How do you generate variables from your DAG?</a:t>
            </a:r>
          </a:p>
        </p:txBody>
      </p:sp>
      <p:sp>
        <p:nvSpPr>
          <p:cNvPr id="3" name="Content Placeholder 2">
            <a:extLst>
              <a:ext uri="{FF2B5EF4-FFF2-40B4-BE49-F238E27FC236}">
                <a16:creationId xmlns:a16="http://schemas.microsoft.com/office/drawing/2014/main" id="{4F00722E-109A-4CDD-A105-EFF8B5025B9B}"/>
              </a:ext>
            </a:extLst>
          </p:cNvPr>
          <p:cNvSpPr>
            <a:spLocks noGrp="1"/>
          </p:cNvSpPr>
          <p:nvPr>
            <p:ph idx="1"/>
          </p:nvPr>
        </p:nvSpPr>
        <p:spPr>
          <a:xfrm>
            <a:off x="365125" y="1601798"/>
            <a:ext cx="8413750" cy="4431495"/>
          </a:xfrm>
        </p:spPr>
        <p:txBody>
          <a:bodyPr/>
          <a:lstStyle/>
          <a:p>
            <a:r>
              <a:rPr lang="en-US" dirty="0"/>
              <a:t>Every variable is generated as a function of its parents and a random “noise” component</a:t>
            </a:r>
          </a:p>
          <a:p>
            <a:pPr marL="0" indent="0">
              <a:buNone/>
            </a:pPr>
            <a:r>
              <a:rPr lang="en-US" sz="1800" dirty="0"/>
              <a:t>gen C=</a:t>
            </a:r>
            <a:r>
              <a:rPr lang="en-US" sz="1800" dirty="0" err="1"/>
              <a:t>rnormal</a:t>
            </a:r>
            <a:r>
              <a:rPr lang="en-US" sz="1800" dirty="0"/>
              <a:t>(0,1)</a:t>
            </a:r>
          </a:p>
          <a:p>
            <a:pPr marL="0" indent="0">
              <a:buNone/>
            </a:pPr>
            <a:r>
              <a:rPr lang="en-US" sz="1800" dirty="0"/>
              <a:t>gen A=</a:t>
            </a:r>
            <a:r>
              <a:rPr lang="en-US" sz="1800" dirty="0" err="1"/>
              <a:t>rnormal</a:t>
            </a:r>
            <a:r>
              <a:rPr lang="en-US" sz="1800" dirty="0"/>
              <a:t>(0,1)+C</a:t>
            </a:r>
          </a:p>
          <a:p>
            <a:pPr marL="0" indent="0">
              <a:buNone/>
            </a:pPr>
            <a:r>
              <a:rPr lang="en-US" sz="1800" dirty="0"/>
              <a:t>gen </a:t>
            </a:r>
            <a:r>
              <a:rPr lang="en-US" sz="1800" dirty="0" err="1"/>
              <a:t>BMI_e</a:t>
            </a:r>
            <a:r>
              <a:rPr lang="en-US" sz="1800" dirty="0"/>
              <a:t>=</a:t>
            </a:r>
            <a:r>
              <a:rPr lang="en-US" sz="1800" dirty="0" err="1"/>
              <a:t>rnormal</a:t>
            </a:r>
            <a:r>
              <a:rPr lang="en-US" sz="1800" dirty="0"/>
              <a:t>(0,1)</a:t>
            </a:r>
          </a:p>
          <a:p>
            <a:pPr marL="0" indent="0">
              <a:buNone/>
            </a:pPr>
            <a:r>
              <a:rPr lang="en-US" sz="1800" dirty="0"/>
              <a:t>gen BMI=</a:t>
            </a:r>
            <a:r>
              <a:rPr lang="en-US" sz="1800" dirty="0" err="1"/>
              <a:t>BMI_e+A+C</a:t>
            </a:r>
            <a:endParaRPr lang="en-US" sz="1800" dirty="0"/>
          </a:p>
          <a:p>
            <a:r>
              <a:rPr lang="en-US" dirty="0"/>
              <a:t>Watch out for the exploding variance problem</a:t>
            </a:r>
          </a:p>
          <a:p>
            <a:pPr marL="0" indent="0">
              <a:buNone/>
            </a:pPr>
            <a:endParaRPr lang="en-US" dirty="0"/>
          </a:p>
        </p:txBody>
      </p:sp>
      <p:sp>
        <p:nvSpPr>
          <p:cNvPr id="4" name="Slide Number Placeholder 3">
            <a:extLst>
              <a:ext uri="{FF2B5EF4-FFF2-40B4-BE49-F238E27FC236}">
                <a16:creationId xmlns:a16="http://schemas.microsoft.com/office/drawing/2014/main" id="{548424F4-B4BF-4874-92BD-2F7204698E7F}"/>
              </a:ext>
            </a:extLst>
          </p:cNvPr>
          <p:cNvSpPr>
            <a:spLocks noGrp="1"/>
          </p:cNvSpPr>
          <p:nvPr>
            <p:ph type="sldNum" sz="quarter" idx="4"/>
          </p:nvPr>
        </p:nvSpPr>
        <p:spPr/>
        <p:txBody>
          <a:bodyPr/>
          <a:lstStyle/>
          <a:p>
            <a:fld id="{7BCC8D0D-EAEC-449D-9161-023DFF90F2E2}" type="slidenum">
              <a:rPr lang="en-US" smtClean="0"/>
              <a:pPr/>
              <a:t>38</a:t>
            </a:fld>
            <a:endParaRPr lang="en-US" dirty="0"/>
          </a:p>
        </p:txBody>
      </p:sp>
      <p:sp>
        <p:nvSpPr>
          <p:cNvPr id="5" name="TextBox 4">
            <a:extLst>
              <a:ext uri="{FF2B5EF4-FFF2-40B4-BE49-F238E27FC236}">
                <a16:creationId xmlns:a16="http://schemas.microsoft.com/office/drawing/2014/main" id="{AD95D1FA-0E0A-4885-AC80-BECA85E65F16}"/>
              </a:ext>
            </a:extLst>
          </p:cNvPr>
          <p:cNvSpPr txBox="1"/>
          <p:nvPr/>
        </p:nvSpPr>
        <p:spPr>
          <a:xfrm>
            <a:off x="7630129" y="2757841"/>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6" name="Straight Arrow Connector 5">
            <a:extLst>
              <a:ext uri="{FF2B5EF4-FFF2-40B4-BE49-F238E27FC236}">
                <a16:creationId xmlns:a16="http://schemas.microsoft.com/office/drawing/2014/main" id="{4DEDD3DF-21FE-4FA1-B923-457ED968A6E1}"/>
              </a:ext>
            </a:extLst>
          </p:cNvPr>
          <p:cNvCxnSpPr>
            <a:cxnSpLocks/>
          </p:cNvCxnSpPr>
          <p:nvPr/>
        </p:nvCxnSpPr>
        <p:spPr>
          <a:xfrm>
            <a:off x="5786937" y="2911729"/>
            <a:ext cx="1843192" cy="280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AD81E-90BA-4A45-8407-89B50E767E8A}"/>
              </a:ext>
            </a:extLst>
          </p:cNvPr>
          <p:cNvSpPr txBox="1"/>
          <p:nvPr/>
        </p:nvSpPr>
        <p:spPr bwMode="auto">
          <a:xfrm>
            <a:off x="5546698" y="2757841"/>
            <a:ext cx="149080"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A</a:t>
            </a:r>
            <a:endParaRPr lang="en-US" sz="2000" dirty="0">
              <a:latin typeface="Cabrini"/>
              <a:ea typeface="Times New Roman"/>
            </a:endParaRPr>
          </a:p>
        </p:txBody>
      </p:sp>
      <p:sp>
        <p:nvSpPr>
          <p:cNvPr id="8" name="TextBox 7">
            <a:extLst>
              <a:ext uri="{FF2B5EF4-FFF2-40B4-BE49-F238E27FC236}">
                <a16:creationId xmlns:a16="http://schemas.microsoft.com/office/drawing/2014/main" id="{7817A1E8-F708-428D-8A49-A25771716F24}"/>
              </a:ext>
            </a:extLst>
          </p:cNvPr>
          <p:cNvSpPr txBox="1"/>
          <p:nvPr/>
        </p:nvSpPr>
        <p:spPr bwMode="auto">
          <a:xfrm>
            <a:off x="5520882" y="2125016"/>
            <a:ext cx="200711" cy="307777"/>
          </a:xfrm>
          <a:prstGeom prst="rect">
            <a:avLst/>
          </a:prstGeom>
          <a:noFill/>
          <a:ln w="19050" algn="ctr">
            <a:noFill/>
            <a:miter lim="800000"/>
            <a:headEnd/>
            <a:tailEnd/>
          </a:ln>
        </p:spPr>
        <p:txBody>
          <a:bodyPr wrap="square" lIns="0" tIns="0" rIns="0" bIns="0" rtlCol="0">
            <a:spAutoFit/>
          </a:bodyPr>
          <a:lstStyle/>
          <a:p>
            <a:r>
              <a:rPr lang="en-US" sz="2000" dirty="0">
                <a:latin typeface="Cabrini"/>
                <a:ea typeface="Times New Roman"/>
                <a:cs typeface="Times New Roman"/>
              </a:rPr>
              <a:t>C</a:t>
            </a:r>
            <a:endParaRPr lang="en-US" sz="2000" dirty="0">
              <a:latin typeface="Cabrini"/>
              <a:ea typeface="Times New Roman"/>
            </a:endParaRPr>
          </a:p>
        </p:txBody>
      </p:sp>
      <p:cxnSp>
        <p:nvCxnSpPr>
          <p:cNvPr id="9" name="Straight Arrow Connector 8">
            <a:extLst>
              <a:ext uri="{FF2B5EF4-FFF2-40B4-BE49-F238E27FC236}">
                <a16:creationId xmlns:a16="http://schemas.microsoft.com/office/drawing/2014/main" id="{75F13DEB-8C5E-470E-A2F3-7178091A75BD}"/>
              </a:ext>
            </a:extLst>
          </p:cNvPr>
          <p:cNvCxnSpPr>
            <a:cxnSpLocks/>
            <a:stCxn id="8" idx="3"/>
          </p:cNvCxnSpPr>
          <p:nvPr/>
        </p:nvCxnSpPr>
        <p:spPr>
          <a:xfrm>
            <a:off x="5721593" y="2278905"/>
            <a:ext cx="1977474" cy="6032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5866DB-0421-4CFA-AC33-833DD4E17448}"/>
              </a:ext>
            </a:extLst>
          </p:cNvPr>
          <p:cNvCxnSpPr>
            <a:cxnSpLocks/>
            <a:stCxn id="8" idx="2"/>
            <a:endCxn id="7" idx="0"/>
          </p:cNvCxnSpPr>
          <p:nvPr/>
        </p:nvCxnSpPr>
        <p:spPr>
          <a:xfrm>
            <a:off x="5621238" y="2432793"/>
            <a:ext cx="0" cy="325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FD5416A-5E3C-4805-ABED-679CE7ACBC71}"/>
              </a:ext>
            </a:extLst>
          </p:cNvPr>
          <p:cNvPicPr>
            <a:picLocks noChangeAspect="1"/>
          </p:cNvPicPr>
          <p:nvPr/>
        </p:nvPicPr>
        <p:blipFill rotWithShape="1">
          <a:blip r:embed="rId2"/>
          <a:srcRect r="38713"/>
          <a:stretch/>
        </p:blipFill>
        <p:spPr>
          <a:xfrm>
            <a:off x="3744269" y="4962338"/>
            <a:ext cx="5034606" cy="1233479"/>
          </a:xfrm>
          <a:prstGeom prst="rect">
            <a:avLst/>
          </a:prstGeom>
        </p:spPr>
      </p:pic>
    </p:spTree>
    <p:extLst>
      <p:ext uri="{BB962C8B-B14F-4D97-AF65-F5344CB8AC3E}">
        <p14:creationId xmlns:p14="http://schemas.microsoft.com/office/powerpoint/2010/main" val="24562852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AE2E-07BC-41AA-A41A-56DB135977BC}"/>
              </a:ext>
            </a:extLst>
          </p:cNvPr>
          <p:cNvSpPr>
            <a:spLocks noGrp="1"/>
          </p:cNvSpPr>
          <p:nvPr>
            <p:ph type="title"/>
          </p:nvPr>
        </p:nvSpPr>
        <p:spPr>
          <a:xfrm>
            <a:off x="212035" y="438912"/>
            <a:ext cx="8825948" cy="626619"/>
          </a:xfrm>
        </p:spPr>
        <p:txBody>
          <a:bodyPr/>
          <a:lstStyle/>
          <a:p>
            <a:r>
              <a:rPr lang="en-US" dirty="0"/>
              <a:t>How do you generate variables from your DAG?</a:t>
            </a:r>
          </a:p>
        </p:txBody>
      </p:sp>
      <p:sp>
        <p:nvSpPr>
          <p:cNvPr id="3" name="Content Placeholder 2">
            <a:extLst>
              <a:ext uri="{FF2B5EF4-FFF2-40B4-BE49-F238E27FC236}">
                <a16:creationId xmlns:a16="http://schemas.microsoft.com/office/drawing/2014/main" id="{4F00722E-109A-4CDD-A105-EFF8B5025B9B}"/>
              </a:ext>
            </a:extLst>
          </p:cNvPr>
          <p:cNvSpPr>
            <a:spLocks noGrp="1"/>
          </p:cNvSpPr>
          <p:nvPr>
            <p:ph idx="1"/>
          </p:nvPr>
        </p:nvSpPr>
        <p:spPr>
          <a:xfrm>
            <a:off x="365125" y="1390579"/>
            <a:ext cx="8413750" cy="4431495"/>
          </a:xfrm>
        </p:spPr>
        <p:txBody>
          <a:bodyPr/>
          <a:lstStyle/>
          <a:p>
            <a:r>
              <a:rPr lang="en-US" dirty="0"/>
              <a:t>Every variable is generated as a function of its parents and a random “noise” component</a:t>
            </a:r>
          </a:p>
          <a:p>
            <a:pPr marL="0" indent="0">
              <a:buNone/>
            </a:pPr>
            <a:r>
              <a:rPr lang="en-US" sz="1800" dirty="0"/>
              <a:t>gen C=</a:t>
            </a:r>
            <a:r>
              <a:rPr lang="en-US" sz="1800" dirty="0" err="1"/>
              <a:t>rnormal</a:t>
            </a:r>
            <a:r>
              <a:rPr lang="en-US" sz="1800" dirty="0"/>
              <a:t>(0,1)</a:t>
            </a:r>
          </a:p>
          <a:p>
            <a:pPr marL="0" indent="0">
              <a:buNone/>
            </a:pPr>
            <a:r>
              <a:rPr lang="en-US" sz="1800" dirty="0"/>
              <a:t>gen A=</a:t>
            </a:r>
            <a:r>
              <a:rPr lang="en-US" sz="1800" dirty="0" err="1"/>
              <a:t>rnormal</a:t>
            </a:r>
            <a:r>
              <a:rPr lang="en-US" sz="1800" dirty="0"/>
              <a:t>(0,.7)+C*.7</a:t>
            </a:r>
          </a:p>
          <a:p>
            <a:pPr marL="0" indent="0">
              <a:buNone/>
            </a:pPr>
            <a:r>
              <a:rPr lang="en-US" sz="1800" dirty="0"/>
              <a:t>*Var A + B= Var(A)+Var(B)+2*</a:t>
            </a:r>
            <a:r>
              <a:rPr lang="en-US" sz="1800" dirty="0" err="1"/>
              <a:t>Cov</a:t>
            </a:r>
            <a:r>
              <a:rPr lang="en-US" sz="1800" dirty="0"/>
              <a:t>(A,B)</a:t>
            </a:r>
          </a:p>
          <a:p>
            <a:pPr marL="0" indent="0">
              <a:buNone/>
            </a:pPr>
            <a:r>
              <a:rPr lang="en-US" sz="1800" dirty="0"/>
              <a:t>gen </a:t>
            </a:r>
            <a:r>
              <a:rPr lang="en-US" sz="1800" dirty="0" err="1"/>
              <a:t>BMI_e</a:t>
            </a:r>
            <a:r>
              <a:rPr lang="en-US" sz="1800" dirty="0"/>
              <a:t>=</a:t>
            </a:r>
            <a:r>
              <a:rPr lang="en-US" sz="1800" dirty="0" err="1"/>
              <a:t>rnormal</a:t>
            </a:r>
            <a:r>
              <a:rPr lang="en-US" sz="1800" dirty="0"/>
              <a:t>(0,1)</a:t>
            </a:r>
          </a:p>
          <a:p>
            <a:pPr marL="0" indent="0">
              <a:buNone/>
            </a:pPr>
            <a:r>
              <a:rPr lang="en-US" sz="1800" dirty="0"/>
              <a:t>gen BMI=</a:t>
            </a:r>
            <a:r>
              <a:rPr lang="en-US" sz="1800" dirty="0" err="1"/>
              <a:t>BMI_e</a:t>
            </a:r>
            <a:r>
              <a:rPr lang="en-US" sz="1800" dirty="0"/>
              <a:t>*.57+A*.57+C*.57</a:t>
            </a:r>
          </a:p>
          <a:p>
            <a:pPr marL="0" indent="0">
              <a:buNone/>
            </a:pPr>
            <a:endParaRPr lang="en-US" dirty="0"/>
          </a:p>
        </p:txBody>
      </p:sp>
      <p:sp>
        <p:nvSpPr>
          <p:cNvPr id="4" name="Slide Number Placeholder 3">
            <a:extLst>
              <a:ext uri="{FF2B5EF4-FFF2-40B4-BE49-F238E27FC236}">
                <a16:creationId xmlns:a16="http://schemas.microsoft.com/office/drawing/2014/main" id="{548424F4-B4BF-4874-92BD-2F7204698E7F}"/>
              </a:ext>
            </a:extLst>
          </p:cNvPr>
          <p:cNvSpPr>
            <a:spLocks noGrp="1"/>
          </p:cNvSpPr>
          <p:nvPr>
            <p:ph type="sldNum" sz="quarter" idx="4"/>
          </p:nvPr>
        </p:nvSpPr>
        <p:spPr/>
        <p:txBody>
          <a:bodyPr/>
          <a:lstStyle/>
          <a:p>
            <a:fld id="{7BCC8D0D-EAEC-449D-9161-023DFF90F2E2}" type="slidenum">
              <a:rPr lang="en-US" smtClean="0"/>
              <a:pPr/>
              <a:t>39</a:t>
            </a:fld>
            <a:endParaRPr lang="en-US" dirty="0"/>
          </a:p>
        </p:txBody>
      </p:sp>
      <p:sp>
        <p:nvSpPr>
          <p:cNvPr id="5" name="TextBox 4">
            <a:extLst>
              <a:ext uri="{FF2B5EF4-FFF2-40B4-BE49-F238E27FC236}">
                <a16:creationId xmlns:a16="http://schemas.microsoft.com/office/drawing/2014/main" id="{AD95D1FA-0E0A-4885-AC80-BECA85E65F16}"/>
              </a:ext>
            </a:extLst>
          </p:cNvPr>
          <p:cNvSpPr txBox="1"/>
          <p:nvPr/>
        </p:nvSpPr>
        <p:spPr>
          <a:xfrm>
            <a:off x="7630129" y="2757841"/>
            <a:ext cx="717767" cy="365760"/>
          </a:xfrm>
          <a:prstGeom prst="rect">
            <a:avLst/>
          </a:prstGeom>
          <a:noFill/>
        </p:spPr>
        <p:txBody>
          <a:bodyPr wrap="square" rtlCol="0">
            <a:spAutoFit/>
          </a:bodyPr>
          <a:lstStyle/>
          <a:p>
            <a:pPr marL="0" marR="0" algn="ctr">
              <a:spcBef>
                <a:spcPts val="0"/>
              </a:spcBef>
              <a:spcAft>
                <a:spcPts val="0"/>
              </a:spcAft>
            </a:pPr>
            <a:r>
              <a:rPr lang="en-US" kern="1200" dirty="0">
                <a:effectLst/>
                <a:latin typeface="Cabrini"/>
                <a:ea typeface="Times New Roman"/>
                <a:cs typeface="Times New Roman"/>
              </a:rPr>
              <a:t>BMI</a:t>
            </a:r>
            <a:endParaRPr lang="en-US" dirty="0">
              <a:effectLst/>
              <a:latin typeface="Cabrini"/>
              <a:ea typeface="Times New Roman"/>
            </a:endParaRPr>
          </a:p>
        </p:txBody>
      </p:sp>
      <p:cxnSp>
        <p:nvCxnSpPr>
          <p:cNvPr id="6" name="Straight Arrow Connector 5">
            <a:extLst>
              <a:ext uri="{FF2B5EF4-FFF2-40B4-BE49-F238E27FC236}">
                <a16:creationId xmlns:a16="http://schemas.microsoft.com/office/drawing/2014/main" id="{4DEDD3DF-21FE-4FA1-B923-457ED968A6E1}"/>
              </a:ext>
            </a:extLst>
          </p:cNvPr>
          <p:cNvCxnSpPr>
            <a:cxnSpLocks/>
          </p:cNvCxnSpPr>
          <p:nvPr/>
        </p:nvCxnSpPr>
        <p:spPr>
          <a:xfrm>
            <a:off x="5786937" y="2911729"/>
            <a:ext cx="1843192" cy="2802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C3AD81E-90BA-4A45-8407-89B50E767E8A}"/>
              </a:ext>
            </a:extLst>
          </p:cNvPr>
          <p:cNvSpPr txBox="1"/>
          <p:nvPr/>
        </p:nvSpPr>
        <p:spPr bwMode="auto">
          <a:xfrm>
            <a:off x="5546698" y="2757841"/>
            <a:ext cx="149080"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A</a:t>
            </a:r>
            <a:endParaRPr lang="en-US" sz="2000" dirty="0">
              <a:latin typeface="Cabrini"/>
              <a:ea typeface="Times New Roman"/>
            </a:endParaRPr>
          </a:p>
        </p:txBody>
      </p:sp>
      <p:sp>
        <p:nvSpPr>
          <p:cNvPr id="8" name="TextBox 7">
            <a:extLst>
              <a:ext uri="{FF2B5EF4-FFF2-40B4-BE49-F238E27FC236}">
                <a16:creationId xmlns:a16="http://schemas.microsoft.com/office/drawing/2014/main" id="{7817A1E8-F708-428D-8A49-A25771716F24}"/>
              </a:ext>
            </a:extLst>
          </p:cNvPr>
          <p:cNvSpPr txBox="1"/>
          <p:nvPr/>
        </p:nvSpPr>
        <p:spPr bwMode="auto">
          <a:xfrm>
            <a:off x="5520882" y="2125016"/>
            <a:ext cx="200711" cy="307777"/>
          </a:xfrm>
          <a:prstGeom prst="rect">
            <a:avLst/>
          </a:prstGeom>
          <a:noFill/>
          <a:ln w="19050" algn="ctr">
            <a:noFill/>
            <a:miter lim="800000"/>
            <a:headEnd/>
            <a:tailEnd/>
          </a:ln>
        </p:spPr>
        <p:txBody>
          <a:bodyPr wrap="square" lIns="0" tIns="0" rIns="0" bIns="0" rtlCol="0">
            <a:spAutoFit/>
          </a:bodyPr>
          <a:lstStyle/>
          <a:p>
            <a:r>
              <a:rPr lang="en-US" sz="2000" dirty="0">
                <a:latin typeface="Cabrini"/>
                <a:ea typeface="Times New Roman"/>
                <a:cs typeface="Times New Roman"/>
              </a:rPr>
              <a:t>C</a:t>
            </a:r>
            <a:endParaRPr lang="en-US" sz="2000" dirty="0">
              <a:latin typeface="Cabrini"/>
              <a:ea typeface="Times New Roman"/>
            </a:endParaRPr>
          </a:p>
        </p:txBody>
      </p:sp>
      <p:cxnSp>
        <p:nvCxnSpPr>
          <p:cNvPr id="9" name="Straight Arrow Connector 8">
            <a:extLst>
              <a:ext uri="{FF2B5EF4-FFF2-40B4-BE49-F238E27FC236}">
                <a16:creationId xmlns:a16="http://schemas.microsoft.com/office/drawing/2014/main" id="{75F13DEB-8C5E-470E-A2F3-7178091A75BD}"/>
              </a:ext>
            </a:extLst>
          </p:cNvPr>
          <p:cNvCxnSpPr>
            <a:cxnSpLocks/>
            <a:stCxn id="8" idx="3"/>
          </p:cNvCxnSpPr>
          <p:nvPr/>
        </p:nvCxnSpPr>
        <p:spPr>
          <a:xfrm>
            <a:off x="5721593" y="2278905"/>
            <a:ext cx="1977474" cy="60329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45866DB-0421-4CFA-AC33-833DD4E17448}"/>
              </a:ext>
            </a:extLst>
          </p:cNvPr>
          <p:cNvCxnSpPr>
            <a:cxnSpLocks/>
            <a:stCxn id="8" idx="2"/>
            <a:endCxn id="7" idx="0"/>
          </p:cNvCxnSpPr>
          <p:nvPr/>
        </p:nvCxnSpPr>
        <p:spPr>
          <a:xfrm>
            <a:off x="5621238" y="2432793"/>
            <a:ext cx="0" cy="32504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29E162A-55E9-4B36-BD21-C7E5D2B1070E}"/>
              </a:ext>
            </a:extLst>
          </p:cNvPr>
          <p:cNvPicPr>
            <a:picLocks noChangeAspect="1"/>
          </p:cNvPicPr>
          <p:nvPr/>
        </p:nvPicPr>
        <p:blipFill rotWithShape="1">
          <a:blip r:embed="rId2"/>
          <a:srcRect r="71954"/>
          <a:stretch/>
        </p:blipFill>
        <p:spPr>
          <a:xfrm>
            <a:off x="5224303" y="3317662"/>
            <a:ext cx="2764709" cy="1316280"/>
          </a:xfrm>
          <a:prstGeom prst="rect">
            <a:avLst/>
          </a:prstGeom>
        </p:spPr>
      </p:pic>
    </p:spTree>
    <p:extLst>
      <p:ext uri="{BB962C8B-B14F-4D97-AF65-F5344CB8AC3E}">
        <p14:creationId xmlns:p14="http://schemas.microsoft.com/office/powerpoint/2010/main" val="35167100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B09B-B40A-4B74-B9E7-D5C476B300C5}"/>
              </a:ext>
            </a:extLst>
          </p:cNvPr>
          <p:cNvSpPr>
            <a:spLocks noGrp="1"/>
          </p:cNvSpPr>
          <p:nvPr>
            <p:ph type="title"/>
          </p:nvPr>
        </p:nvSpPr>
        <p:spPr>
          <a:xfrm>
            <a:off x="457199" y="221330"/>
            <a:ext cx="8627035" cy="668507"/>
          </a:xfrm>
        </p:spPr>
        <p:txBody>
          <a:bodyPr>
            <a:normAutofit/>
          </a:bodyPr>
          <a:lstStyle/>
          <a:p>
            <a:r>
              <a:rPr lang="en-US" sz="3200" dirty="0"/>
              <a:t>Can CR be explained by diagnostic bias?</a:t>
            </a:r>
          </a:p>
        </p:txBody>
      </p:sp>
      <p:sp>
        <p:nvSpPr>
          <p:cNvPr id="4" name="Slide Number Placeholder 3">
            <a:extLst>
              <a:ext uri="{FF2B5EF4-FFF2-40B4-BE49-F238E27FC236}">
                <a16:creationId xmlns:a16="http://schemas.microsoft.com/office/drawing/2014/main" id="{2CFE4B60-F07D-4FA3-8D5C-9A61EC8A2305}"/>
              </a:ext>
            </a:extLst>
          </p:cNvPr>
          <p:cNvSpPr>
            <a:spLocks noGrp="1"/>
          </p:cNvSpPr>
          <p:nvPr>
            <p:ph type="sldNum" sz="quarter" idx="12"/>
          </p:nvPr>
        </p:nvSpPr>
        <p:spPr>
          <a:xfrm>
            <a:off x="358009" y="5935165"/>
            <a:ext cx="246061" cy="155233"/>
          </a:xfrm>
        </p:spPr>
        <p:txBody>
          <a:bodyPr/>
          <a:lstStyle/>
          <a:p>
            <a:pPr>
              <a:defRPr/>
            </a:pPr>
            <a:fld id="{E71BA6F2-718E-40D2-B01F-57BC846213EE}" type="slidenum">
              <a:rPr lang="en-US" altLang="en-US" smtClean="0"/>
              <a:pPr>
                <a:defRPr/>
              </a:pPr>
              <a:t>4</a:t>
            </a:fld>
            <a:endParaRPr lang="en-US" altLang="en-US"/>
          </a:p>
        </p:txBody>
      </p:sp>
      <p:sp>
        <p:nvSpPr>
          <p:cNvPr id="6" name="Content Placeholder 5">
            <a:extLst>
              <a:ext uri="{FF2B5EF4-FFF2-40B4-BE49-F238E27FC236}">
                <a16:creationId xmlns:a16="http://schemas.microsoft.com/office/drawing/2014/main" id="{03DC36AF-A6DE-46F8-A561-25A3298960AE}"/>
              </a:ext>
            </a:extLst>
          </p:cNvPr>
          <p:cNvSpPr>
            <a:spLocks noGrp="1"/>
          </p:cNvSpPr>
          <p:nvPr>
            <p:ph idx="1"/>
          </p:nvPr>
        </p:nvSpPr>
        <p:spPr>
          <a:xfrm>
            <a:off x="141988" y="4810791"/>
            <a:ext cx="9083291" cy="747059"/>
          </a:xfrm>
        </p:spPr>
        <p:txBody>
          <a:bodyPr/>
          <a:lstStyle/>
          <a:p>
            <a:r>
              <a:rPr lang="en-US" sz="2400" dirty="0"/>
              <a:t>CR delays dementia diagnosis, but possibly because of discrepancies between “true” cognition and test scores.</a:t>
            </a:r>
          </a:p>
          <a:p>
            <a:r>
              <a:rPr lang="en-US" sz="2400" dirty="0"/>
              <a:t>How much of a delay would be necessary to account for empirical patterns to date?</a:t>
            </a:r>
          </a:p>
        </p:txBody>
      </p:sp>
      <p:pic>
        <p:nvPicPr>
          <p:cNvPr id="7" name="Picture 6">
            <a:extLst>
              <a:ext uri="{FF2B5EF4-FFF2-40B4-BE49-F238E27FC236}">
                <a16:creationId xmlns:a16="http://schemas.microsoft.com/office/drawing/2014/main" id="{B85DD583-2DD1-4E6A-93C2-F3F5B14E2A0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99035" y="1086846"/>
            <a:ext cx="6858000" cy="3810000"/>
          </a:xfrm>
          <a:prstGeom prst="rect">
            <a:avLst/>
          </a:prstGeom>
        </p:spPr>
      </p:pic>
      <p:sp>
        <p:nvSpPr>
          <p:cNvPr id="8" name="TextBox 7">
            <a:extLst>
              <a:ext uri="{FF2B5EF4-FFF2-40B4-BE49-F238E27FC236}">
                <a16:creationId xmlns:a16="http://schemas.microsoft.com/office/drawing/2014/main" id="{9BAB3AB8-E0C9-49F3-9D1F-B0A3B114959B}"/>
              </a:ext>
            </a:extLst>
          </p:cNvPr>
          <p:cNvSpPr txBox="1"/>
          <p:nvPr/>
        </p:nvSpPr>
        <p:spPr>
          <a:xfrm>
            <a:off x="0" y="4006734"/>
            <a:ext cx="1232646" cy="584775"/>
          </a:xfrm>
          <a:prstGeom prst="rect">
            <a:avLst/>
          </a:prstGeom>
          <a:noFill/>
        </p:spPr>
        <p:txBody>
          <a:bodyPr wrap="square" rtlCol="0">
            <a:spAutoFit/>
          </a:bodyPr>
          <a:lstStyle/>
          <a:p>
            <a:pPr>
              <a:buNone/>
            </a:pPr>
            <a:r>
              <a:rPr lang="en-US" sz="1600" dirty="0" err="1"/>
              <a:t>Filshtein</a:t>
            </a:r>
            <a:r>
              <a:rPr lang="en-US" sz="1600" dirty="0"/>
              <a:t> et al., in prep</a:t>
            </a:r>
          </a:p>
        </p:txBody>
      </p:sp>
      <p:sp>
        <p:nvSpPr>
          <p:cNvPr id="3" name="AutoShape 2" descr="Image result for teresa filshtein">
            <a:extLst>
              <a:ext uri="{FF2B5EF4-FFF2-40B4-BE49-F238E27FC236}">
                <a16:creationId xmlns:a16="http://schemas.microsoft.com/office/drawing/2014/main" id="{EEDD5E47-07E9-4A2F-9163-F3F25FFBE9CF}"/>
              </a:ext>
            </a:extLst>
          </p:cNvPr>
          <p:cNvSpPr>
            <a:spLocks noChangeAspect="1" noChangeArrowheads="1"/>
          </p:cNvSpPr>
          <p:nvPr/>
        </p:nvSpPr>
        <p:spPr bwMode="auto">
          <a:xfrm>
            <a:off x="4419600" y="275826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6" name="Picture 4" descr="Image result for teresa filshtein">
            <a:extLst>
              <a:ext uri="{FF2B5EF4-FFF2-40B4-BE49-F238E27FC236}">
                <a16:creationId xmlns:a16="http://schemas.microsoft.com/office/drawing/2014/main" id="{35EC2FD3-C424-40D2-A1EB-A5349EF79C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119" y="65766"/>
            <a:ext cx="2042160" cy="204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7771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set </a:t>
            </a:r>
            <a:r>
              <a:rPr lang="en-US" dirty="0" err="1"/>
              <a:t>obs</a:t>
            </a:r>
            <a:r>
              <a:rPr lang="en-US" dirty="0"/>
              <a:t> 10000</a:t>
            </a:r>
          </a:p>
          <a:p>
            <a:r>
              <a:rPr lang="en-US" dirty="0"/>
              <a:t>gen </a:t>
            </a:r>
            <a:r>
              <a:rPr lang="en-US" dirty="0" err="1"/>
              <a:t>showmeuniform</a:t>
            </a:r>
            <a:r>
              <a:rPr lang="en-US" dirty="0"/>
              <a:t>=</a:t>
            </a:r>
            <a:r>
              <a:rPr lang="en-US" dirty="0" err="1"/>
              <a:t>runiform</a:t>
            </a:r>
            <a:r>
              <a:rPr lang="en-US" dirty="0"/>
              <a:t>()</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40</a:t>
            </a:fld>
            <a:endParaRPr lang="en-US" dirty="0"/>
          </a:p>
        </p:txBody>
      </p:sp>
      <p:pic>
        <p:nvPicPr>
          <p:cNvPr id="6" name="Picture 5">
            <a:extLst>
              <a:ext uri="{FF2B5EF4-FFF2-40B4-BE49-F238E27FC236}">
                <a16:creationId xmlns:a16="http://schemas.microsoft.com/office/drawing/2014/main" id="{A0B639FF-BE20-4F48-84EC-A8DA191EFAE3}"/>
              </a:ext>
            </a:extLst>
          </p:cNvPr>
          <p:cNvPicPr>
            <a:picLocks noChangeAspect="1"/>
          </p:cNvPicPr>
          <p:nvPr/>
        </p:nvPicPr>
        <p:blipFill>
          <a:blip r:embed="rId2"/>
          <a:stretch>
            <a:fillRect/>
          </a:stretch>
        </p:blipFill>
        <p:spPr>
          <a:xfrm>
            <a:off x="1607941" y="2335213"/>
            <a:ext cx="5116027" cy="3745390"/>
          </a:xfrm>
          <a:prstGeom prst="rect">
            <a:avLst/>
          </a:prstGeom>
        </p:spPr>
      </p:pic>
    </p:spTree>
    <p:extLst>
      <p:ext uri="{BB962C8B-B14F-4D97-AF65-F5344CB8AC3E}">
        <p14:creationId xmlns:p14="http://schemas.microsoft.com/office/powerpoint/2010/main" val="354445479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gen </a:t>
            </a:r>
            <a:r>
              <a:rPr lang="en-US" dirty="0" err="1"/>
              <a:t>showmenormal</a:t>
            </a:r>
            <a:r>
              <a:rPr lang="en-US" dirty="0"/>
              <a:t>=</a:t>
            </a:r>
            <a:r>
              <a:rPr lang="en-US" dirty="0" err="1"/>
              <a:t>rnormal</a:t>
            </a:r>
            <a:r>
              <a:rPr lang="en-US" dirty="0"/>
              <a:t>()</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41</a:t>
            </a:fld>
            <a:endParaRPr lang="en-US" dirty="0"/>
          </a:p>
        </p:txBody>
      </p:sp>
      <p:pic>
        <p:nvPicPr>
          <p:cNvPr id="5" name="Picture 4">
            <a:extLst>
              <a:ext uri="{FF2B5EF4-FFF2-40B4-BE49-F238E27FC236}">
                <a16:creationId xmlns:a16="http://schemas.microsoft.com/office/drawing/2014/main" id="{1024C959-4137-45C0-B2C3-812BB9AC7DBF}"/>
              </a:ext>
            </a:extLst>
          </p:cNvPr>
          <p:cNvPicPr>
            <a:picLocks noChangeAspect="1"/>
          </p:cNvPicPr>
          <p:nvPr/>
        </p:nvPicPr>
        <p:blipFill>
          <a:blip r:embed="rId2"/>
          <a:stretch>
            <a:fillRect/>
          </a:stretch>
        </p:blipFill>
        <p:spPr>
          <a:xfrm>
            <a:off x="1419306" y="1920786"/>
            <a:ext cx="5116027" cy="3745390"/>
          </a:xfrm>
          <a:prstGeom prst="rect">
            <a:avLst/>
          </a:prstGeom>
        </p:spPr>
      </p:pic>
    </p:spTree>
    <p:extLst>
      <p:ext uri="{BB962C8B-B14F-4D97-AF65-F5344CB8AC3E}">
        <p14:creationId xmlns:p14="http://schemas.microsoft.com/office/powerpoint/2010/main" val="32877369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gen </a:t>
            </a:r>
            <a:r>
              <a:rPr lang="en-US" dirty="0" err="1"/>
              <a:t>showmelognormal</a:t>
            </a:r>
            <a:r>
              <a:rPr lang="en-US" dirty="0"/>
              <a:t>=</a:t>
            </a:r>
            <a:r>
              <a:rPr lang="en-US" dirty="0" err="1"/>
              <a:t>exp</a:t>
            </a:r>
            <a:r>
              <a:rPr lang="en-US" dirty="0"/>
              <a:t>(</a:t>
            </a:r>
            <a:r>
              <a:rPr lang="en-US" dirty="0" err="1"/>
              <a:t>rnormal</a:t>
            </a:r>
            <a:r>
              <a:rPr lang="en-US" dirty="0"/>
              <a:t>())</a:t>
            </a:r>
          </a:p>
          <a:p>
            <a:r>
              <a:rPr lang="en-US" dirty="0"/>
              <a:t>gen </a:t>
            </a:r>
            <a:r>
              <a:rPr lang="en-US" dirty="0" err="1"/>
              <a:t>showmeloglognormal</a:t>
            </a:r>
            <a:r>
              <a:rPr lang="en-US" dirty="0"/>
              <a:t>=log(</a:t>
            </a:r>
            <a:r>
              <a:rPr lang="en-US" dirty="0" err="1"/>
              <a:t>showmelognormal</a:t>
            </a:r>
            <a:r>
              <a:rPr lang="en-US" dirty="0"/>
              <a:t>)</a:t>
            </a:r>
          </a:p>
          <a:p>
            <a:endParaRPr lang="en-US" dirty="0"/>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42</a:t>
            </a:fld>
            <a:endParaRPr lang="en-US" dirty="0"/>
          </a:p>
        </p:txBody>
      </p:sp>
      <p:pic>
        <p:nvPicPr>
          <p:cNvPr id="6" name="Picture 5">
            <a:extLst>
              <a:ext uri="{FF2B5EF4-FFF2-40B4-BE49-F238E27FC236}">
                <a16:creationId xmlns:a16="http://schemas.microsoft.com/office/drawing/2014/main" id="{2F617C78-0A9C-4148-A1E3-8707004663B1}"/>
              </a:ext>
            </a:extLst>
          </p:cNvPr>
          <p:cNvPicPr>
            <a:picLocks noChangeAspect="1"/>
          </p:cNvPicPr>
          <p:nvPr/>
        </p:nvPicPr>
        <p:blipFill>
          <a:blip r:embed="rId2"/>
          <a:stretch>
            <a:fillRect/>
          </a:stretch>
        </p:blipFill>
        <p:spPr>
          <a:xfrm>
            <a:off x="313072" y="2485741"/>
            <a:ext cx="4092822" cy="2996312"/>
          </a:xfrm>
          <a:prstGeom prst="rect">
            <a:avLst/>
          </a:prstGeom>
        </p:spPr>
      </p:pic>
      <p:pic>
        <p:nvPicPr>
          <p:cNvPr id="8" name="Picture 7">
            <a:extLst>
              <a:ext uri="{FF2B5EF4-FFF2-40B4-BE49-F238E27FC236}">
                <a16:creationId xmlns:a16="http://schemas.microsoft.com/office/drawing/2014/main" id="{2D039E0F-D46B-44FF-BD59-A940EA1A82A6}"/>
              </a:ext>
            </a:extLst>
          </p:cNvPr>
          <p:cNvPicPr>
            <a:picLocks noChangeAspect="1"/>
          </p:cNvPicPr>
          <p:nvPr/>
        </p:nvPicPr>
        <p:blipFill>
          <a:blip r:embed="rId3"/>
          <a:stretch>
            <a:fillRect/>
          </a:stretch>
        </p:blipFill>
        <p:spPr>
          <a:xfrm>
            <a:off x="4610114" y="2485741"/>
            <a:ext cx="4092822" cy="2996312"/>
          </a:xfrm>
          <a:prstGeom prst="rect">
            <a:avLst/>
          </a:prstGeom>
        </p:spPr>
      </p:pic>
    </p:spTree>
    <p:extLst>
      <p:ext uri="{BB962C8B-B14F-4D97-AF65-F5344CB8AC3E}">
        <p14:creationId xmlns:p14="http://schemas.microsoft.com/office/powerpoint/2010/main" val="39625499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gen showmebinomial1=</a:t>
            </a:r>
            <a:r>
              <a:rPr lang="en-US" dirty="0" err="1"/>
              <a:t>runiform</a:t>
            </a:r>
            <a:r>
              <a:rPr lang="en-US" dirty="0"/>
              <a:t>()&gt;.3</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43</a:t>
            </a:fld>
            <a:endParaRPr lang="en-US" dirty="0"/>
          </a:p>
        </p:txBody>
      </p:sp>
      <p:pic>
        <p:nvPicPr>
          <p:cNvPr id="7" name="Picture 6">
            <a:extLst>
              <a:ext uri="{FF2B5EF4-FFF2-40B4-BE49-F238E27FC236}">
                <a16:creationId xmlns:a16="http://schemas.microsoft.com/office/drawing/2014/main" id="{64795D5B-767C-474F-BF6B-01DDE4DF9C72}"/>
              </a:ext>
            </a:extLst>
          </p:cNvPr>
          <p:cNvPicPr>
            <a:picLocks noChangeAspect="1"/>
          </p:cNvPicPr>
          <p:nvPr/>
        </p:nvPicPr>
        <p:blipFill>
          <a:blip r:embed="rId2"/>
          <a:stretch>
            <a:fillRect/>
          </a:stretch>
        </p:blipFill>
        <p:spPr>
          <a:xfrm>
            <a:off x="1707055" y="1869631"/>
            <a:ext cx="5116027" cy="3745390"/>
          </a:xfrm>
          <a:prstGeom prst="rect">
            <a:avLst/>
          </a:prstGeom>
        </p:spPr>
      </p:pic>
    </p:spTree>
    <p:extLst>
      <p:ext uri="{BB962C8B-B14F-4D97-AF65-F5344CB8AC3E}">
        <p14:creationId xmlns:p14="http://schemas.microsoft.com/office/powerpoint/2010/main" val="200258921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gen </a:t>
            </a:r>
            <a:r>
              <a:rPr lang="en-US" dirty="0" err="1"/>
              <a:t>showmebinomial</a:t>
            </a:r>
            <a:r>
              <a:rPr lang="en-US" dirty="0"/>
              <a:t>=</a:t>
            </a:r>
            <a:r>
              <a:rPr lang="en-US" dirty="0" err="1"/>
              <a:t>rbinomial</a:t>
            </a:r>
            <a:r>
              <a:rPr lang="en-US" dirty="0"/>
              <a:t>(1,.3)</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44</a:t>
            </a:fld>
            <a:endParaRPr lang="en-US" dirty="0"/>
          </a:p>
        </p:txBody>
      </p:sp>
      <p:pic>
        <p:nvPicPr>
          <p:cNvPr id="6" name="Picture 5">
            <a:extLst>
              <a:ext uri="{FF2B5EF4-FFF2-40B4-BE49-F238E27FC236}">
                <a16:creationId xmlns:a16="http://schemas.microsoft.com/office/drawing/2014/main" id="{36AD7DDA-E9AA-4365-8156-DBBD66ABC207}"/>
              </a:ext>
            </a:extLst>
          </p:cNvPr>
          <p:cNvPicPr>
            <a:picLocks noChangeAspect="1"/>
          </p:cNvPicPr>
          <p:nvPr/>
        </p:nvPicPr>
        <p:blipFill>
          <a:blip r:embed="rId2"/>
          <a:stretch>
            <a:fillRect/>
          </a:stretch>
        </p:blipFill>
        <p:spPr>
          <a:xfrm>
            <a:off x="1253052" y="1818475"/>
            <a:ext cx="5116027" cy="3745390"/>
          </a:xfrm>
          <a:prstGeom prst="rect">
            <a:avLst/>
          </a:prstGeom>
        </p:spPr>
      </p:pic>
    </p:spTree>
    <p:extLst>
      <p:ext uri="{BB962C8B-B14F-4D97-AF65-F5344CB8AC3E}">
        <p14:creationId xmlns:p14="http://schemas.microsoft.com/office/powerpoint/2010/main" val="34353225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gen showmebinomial100=</a:t>
            </a:r>
            <a:r>
              <a:rPr lang="en-US" dirty="0" err="1"/>
              <a:t>rbinomial</a:t>
            </a:r>
            <a:r>
              <a:rPr lang="en-US" dirty="0"/>
              <a:t>(100,.3)</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45</a:t>
            </a:fld>
            <a:endParaRPr lang="en-US" dirty="0"/>
          </a:p>
        </p:txBody>
      </p:sp>
      <p:pic>
        <p:nvPicPr>
          <p:cNvPr id="5" name="Picture 4">
            <a:extLst>
              <a:ext uri="{FF2B5EF4-FFF2-40B4-BE49-F238E27FC236}">
                <a16:creationId xmlns:a16="http://schemas.microsoft.com/office/drawing/2014/main" id="{00A3BB7C-DAC0-4DCA-9D95-4192CFF0085D}"/>
              </a:ext>
            </a:extLst>
          </p:cNvPr>
          <p:cNvPicPr>
            <a:picLocks noChangeAspect="1"/>
          </p:cNvPicPr>
          <p:nvPr/>
        </p:nvPicPr>
        <p:blipFill>
          <a:blip r:embed="rId2"/>
          <a:stretch>
            <a:fillRect/>
          </a:stretch>
        </p:blipFill>
        <p:spPr>
          <a:xfrm>
            <a:off x="1975619" y="1920786"/>
            <a:ext cx="5116027" cy="3745390"/>
          </a:xfrm>
          <a:prstGeom prst="rect">
            <a:avLst/>
          </a:prstGeom>
        </p:spPr>
      </p:pic>
    </p:spTree>
    <p:extLst>
      <p:ext uri="{BB962C8B-B14F-4D97-AF65-F5344CB8AC3E}">
        <p14:creationId xmlns:p14="http://schemas.microsoft.com/office/powerpoint/2010/main" val="27810506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p:txBody>
          <a:bodyPr/>
          <a:lstStyle/>
          <a:p>
            <a:r>
              <a:rPr lang="en-US" dirty="0"/>
              <a:t>gen </a:t>
            </a:r>
            <a:r>
              <a:rPr lang="en-US" dirty="0" err="1"/>
              <a:t>showmeexponential</a:t>
            </a:r>
            <a:r>
              <a:rPr lang="en-US" dirty="0"/>
              <a:t>=</a:t>
            </a:r>
            <a:r>
              <a:rPr lang="en-US" dirty="0" err="1"/>
              <a:t>rexponential</a:t>
            </a:r>
            <a:r>
              <a:rPr lang="en-US" dirty="0"/>
              <a:t>(10)</a:t>
            </a:r>
          </a:p>
          <a:p>
            <a:r>
              <a:rPr lang="en-US" dirty="0"/>
              <a:t>Equal probability of failure (1/10) at each time interval, average=10. </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46</a:t>
            </a:fld>
            <a:endParaRPr lang="en-US" dirty="0"/>
          </a:p>
        </p:txBody>
      </p:sp>
      <p:pic>
        <p:nvPicPr>
          <p:cNvPr id="6" name="Picture 5">
            <a:extLst>
              <a:ext uri="{FF2B5EF4-FFF2-40B4-BE49-F238E27FC236}">
                <a16:creationId xmlns:a16="http://schemas.microsoft.com/office/drawing/2014/main" id="{42711EB3-B173-480A-9860-2FB02A624B9C}"/>
              </a:ext>
            </a:extLst>
          </p:cNvPr>
          <p:cNvPicPr>
            <a:picLocks noChangeAspect="1"/>
          </p:cNvPicPr>
          <p:nvPr/>
        </p:nvPicPr>
        <p:blipFill>
          <a:blip r:embed="rId2"/>
          <a:stretch>
            <a:fillRect/>
          </a:stretch>
        </p:blipFill>
        <p:spPr>
          <a:xfrm>
            <a:off x="2704581" y="2287904"/>
            <a:ext cx="5116027" cy="3745390"/>
          </a:xfrm>
          <a:prstGeom prst="rect">
            <a:avLst/>
          </a:prstGeom>
        </p:spPr>
      </p:pic>
    </p:spTree>
    <p:extLst>
      <p:ext uri="{BB962C8B-B14F-4D97-AF65-F5344CB8AC3E}">
        <p14:creationId xmlns:p14="http://schemas.microsoft.com/office/powerpoint/2010/main" val="11608883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a:xfrm>
            <a:off x="365125" y="933378"/>
            <a:ext cx="8413750" cy="4905952"/>
          </a:xfrm>
        </p:spPr>
        <p:txBody>
          <a:bodyPr/>
          <a:lstStyle/>
          <a:p>
            <a:r>
              <a:rPr lang="en-US" dirty="0"/>
              <a:t>gen </a:t>
            </a:r>
            <a:r>
              <a:rPr lang="en-US" dirty="0" err="1"/>
              <a:t>lowedn</a:t>
            </a:r>
            <a:r>
              <a:rPr lang="en-US" dirty="0"/>
              <a:t>=</a:t>
            </a:r>
            <a:r>
              <a:rPr lang="en-US" dirty="0" err="1"/>
              <a:t>runiform</a:t>
            </a:r>
            <a:r>
              <a:rPr lang="en-US" dirty="0"/>
              <a:t>()&lt;.5</a:t>
            </a:r>
          </a:p>
          <a:p>
            <a:r>
              <a:rPr lang="en-US" dirty="0"/>
              <a:t>gen </a:t>
            </a:r>
            <a:r>
              <a:rPr lang="en-US" dirty="0" err="1"/>
              <a:t>failtime</a:t>
            </a:r>
            <a:r>
              <a:rPr lang="en-US" dirty="0"/>
              <a:t>=</a:t>
            </a:r>
            <a:r>
              <a:rPr lang="en-US" dirty="0" err="1"/>
              <a:t>rexponential</a:t>
            </a:r>
            <a:r>
              <a:rPr lang="en-US" dirty="0"/>
              <a:t>(10-5*</a:t>
            </a:r>
            <a:r>
              <a:rPr lang="en-US" dirty="0" err="1"/>
              <a:t>lowedn</a:t>
            </a:r>
            <a:r>
              <a:rPr lang="en-US" dirty="0"/>
              <a:t>)</a:t>
            </a:r>
          </a:p>
          <a:p>
            <a:r>
              <a:rPr lang="en-US" dirty="0" err="1"/>
              <a:t>Avg</a:t>
            </a:r>
            <a:r>
              <a:rPr lang="en-US" dirty="0"/>
              <a:t> </a:t>
            </a:r>
            <a:r>
              <a:rPr lang="en-US" dirty="0" err="1"/>
              <a:t>failtime</a:t>
            </a:r>
            <a:r>
              <a:rPr lang="en-US" dirty="0"/>
              <a:t>=10 for high education, 5 for low education</a:t>
            </a:r>
          </a:p>
          <a:p>
            <a:r>
              <a:rPr lang="en-US" dirty="0" err="1"/>
              <a:t>Avg</a:t>
            </a:r>
            <a:r>
              <a:rPr lang="en-US" dirty="0"/>
              <a:t> fail rate=1/10 for high education, 1/5 for low education</a:t>
            </a:r>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47</a:t>
            </a:fld>
            <a:endParaRPr lang="en-US" dirty="0"/>
          </a:p>
        </p:txBody>
      </p:sp>
      <p:sp>
        <p:nvSpPr>
          <p:cNvPr id="7" name="TextBox 6">
            <a:extLst>
              <a:ext uri="{FF2B5EF4-FFF2-40B4-BE49-F238E27FC236}">
                <a16:creationId xmlns:a16="http://schemas.microsoft.com/office/drawing/2014/main" id="{C13B7CE8-0659-4F7A-AB07-C17E18C9CD5C}"/>
              </a:ext>
            </a:extLst>
          </p:cNvPr>
          <p:cNvSpPr txBox="1"/>
          <p:nvPr/>
        </p:nvSpPr>
        <p:spPr>
          <a:xfrm>
            <a:off x="7659859" y="557181"/>
            <a:ext cx="1119016" cy="369332"/>
          </a:xfrm>
          <a:prstGeom prst="rect">
            <a:avLst/>
          </a:prstGeom>
          <a:noFill/>
        </p:spPr>
        <p:txBody>
          <a:bodyPr wrap="square" rtlCol="0">
            <a:spAutoFit/>
          </a:bodyPr>
          <a:lstStyle/>
          <a:p>
            <a:pPr marL="0" marR="0" algn="ctr">
              <a:spcBef>
                <a:spcPts val="0"/>
              </a:spcBef>
              <a:spcAft>
                <a:spcPts val="0"/>
              </a:spcAft>
            </a:pPr>
            <a:r>
              <a:rPr lang="en-US" kern="1200" dirty="0" err="1">
                <a:effectLst/>
                <a:latin typeface="Cabrini"/>
                <a:ea typeface="Times New Roman"/>
                <a:cs typeface="Times New Roman"/>
              </a:rPr>
              <a:t>failtime</a:t>
            </a:r>
            <a:endParaRPr lang="en-US" dirty="0">
              <a:effectLst/>
              <a:latin typeface="Cabrini"/>
              <a:ea typeface="Times New Roman"/>
            </a:endParaRPr>
          </a:p>
        </p:txBody>
      </p:sp>
      <p:cxnSp>
        <p:nvCxnSpPr>
          <p:cNvPr id="8" name="Straight Arrow Connector 7">
            <a:extLst>
              <a:ext uri="{FF2B5EF4-FFF2-40B4-BE49-F238E27FC236}">
                <a16:creationId xmlns:a16="http://schemas.microsoft.com/office/drawing/2014/main" id="{CA3E7F6E-9A5E-4B92-ABA7-40C3E5E649C3}"/>
              </a:ext>
            </a:extLst>
          </p:cNvPr>
          <p:cNvCxnSpPr>
            <a:cxnSpLocks/>
            <a:stCxn id="9" idx="3"/>
            <a:endCxn id="7" idx="1"/>
          </p:cNvCxnSpPr>
          <p:nvPr/>
        </p:nvCxnSpPr>
        <p:spPr>
          <a:xfrm flipV="1">
            <a:off x="6795728" y="741847"/>
            <a:ext cx="864131"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15BD7A-AB61-4141-89B2-752FBBCB8BC2}"/>
              </a:ext>
            </a:extLst>
          </p:cNvPr>
          <p:cNvSpPr txBox="1"/>
          <p:nvPr/>
        </p:nvSpPr>
        <p:spPr bwMode="auto">
          <a:xfrm>
            <a:off x="5280570" y="587959"/>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pic>
        <p:nvPicPr>
          <p:cNvPr id="13" name="Picture 12">
            <a:extLst>
              <a:ext uri="{FF2B5EF4-FFF2-40B4-BE49-F238E27FC236}">
                <a16:creationId xmlns:a16="http://schemas.microsoft.com/office/drawing/2014/main" id="{0DBDAF28-0874-461D-A816-F67B7DCAC55D}"/>
              </a:ext>
            </a:extLst>
          </p:cNvPr>
          <p:cNvPicPr>
            <a:picLocks noChangeAspect="1"/>
          </p:cNvPicPr>
          <p:nvPr/>
        </p:nvPicPr>
        <p:blipFill rotWithShape="1">
          <a:blip r:embed="rId2"/>
          <a:srcRect r="37368"/>
          <a:stretch/>
        </p:blipFill>
        <p:spPr>
          <a:xfrm>
            <a:off x="822612" y="3158097"/>
            <a:ext cx="6225540" cy="2627438"/>
          </a:xfrm>
          <a:prstGeom prst="rect">
            <a:avLst/>
          </a:prstGeom>
        </p:spPr>
      </p:pic>
    </p:spTree>
    <p:extLst>
      <p:ext uri="{BB962C8B-B14F-4D97-AF65-F5344CB8AC3E}">
        <p14:creationId xmlns:p14="http://schemas.microsoft.com/office/powerpoint/2010/main" val="207114502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438912"/>
            <a:ext cx="8413749" cy="575094"/>
          </a:xfrm>
        </p:spPr>
        <p:txBody>
          <a:bodyPr/>
          <a:lstStyle/>
          <a:p>
            <a:r>
              <a:rPr lang="en-US" dirty="0"/>
              <a:t>Some useful distributions</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a:xfrm>
            <a:off x="365125" y="933378"/>
            <a:ext cx="8413750" cy="4905952"/>
          </a:xfrm>
        </p:spPr>
        <p:txBody>
          <a:bodyPr/>
          <a:lstStyle/>
          <a:p>
            <a:r>
              <a:rPr lang="en-US" dirty="0"/>
              <a:t>gen </a:t>
            </a:r>
            <a:r>
              <a:rPr lang="en-US" dirty="0" err="1"/>
              <a:t>lowedn</a:t>
            </a:r>
            <a:r>
              <a:rPr lang="en-US" dirty="0"/>
              <a:t>=</a:t>
            </a:r>
            <a:r>
              <a:rPr lang="en-US" dirty="0" err="1"/>
              <a:t>runiform</a:t>
            </a:r>
            <a:r>
              <a:rPr lang="en-US" dirty="0"/>
              <a:t>()&lt;.5</a:t>
            </a:r>
          </a:p>
          <a:p>
            <a:r>
              <a:rPr lang="en-US" dirty="0"/>
              <a:t>gen </a:t>
            </a:r>
            <a:r>
              <a:rPr lang="en-US" dirty="0" err="1"/>
              <a:t>failtime</a:t>
            </a:r>
            <a:r>
              <a:rPr lang="en-US" dirty="0"/>
              <a:t>=</a:t>
            </a:r>
            <a:r>
              <a:rPr lang="en-US" dirty="0" err="1"/>
              <a:t>rexponential</a:t>
            </a:r>
            <a:r>
              <a:rPr lang="en-US" dirty="0"/>
              <a:t>(10-5*</a:t>
            </a:r>
            <a:r>
              <a:rPr lang="en-US" dirty="0" err="1"/>
              <a:t>lowedn</a:t>
            </a:r>
            <a:r>
              <a:rPr lang="en-US" dirty="0"/>
              <a:t>)</a:t>
            </a:r>
          </a:p>
          <a:p>
            <a:r>
              <a:rPr lang="en-US" dirty="0" err="1"/>
              <a:t>stset</a:t>
            </a:r>
            <a:r>
              <a:rPr lang="en-US" dirty="0"/>
              <a:t> </a:t>
            </a:r>
            <a:r>
              <a:rPr lang="en-US" dirty="0" err="1"/>
              <a:t>failtime</a:t>
            </a:r>
            <a:endParaRPr lang="en-US" dirty="0"/>
          </a:p>
          <a:p>
            <a:r>
              <a:rPr lang="en-US" dirty="0" err="1"/>
              <a:t>stcox</a:t>
            </a:r>
            <a:r>
              <a:rPr lang="en-US" dirty="0"/>
              <a:t> </a:t>
            </a:r>
            <a:r>
              <a:rPr lang="en-US" dirty="0" err="1"/>
              <a:t>lowedn</a:t>
            </a:r>
            <a:endParaRPr lang="en-US" dirty="0"/>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48</a:t>
            </a:fld>
            <a:endParaRPr lang="en-US" dirty="0"/>
          </a:p>
        </p:txBody>
      </p:sp>
      <p:sp>
        <p:nvSpPr>
          <p:cNvPr id="7" name="TextBox 6">
            <a:extLst>
              <a:ext uri="{FF2B5EF4-FFF2-40B4-BE49-F238E27FC236}">
                <a16:creationId xmlns:a16="http://schemas.microsoft.com/office/drawing/2014/main" id="{C13B7CE8-0659-4F7A-AB07-C17E18C9CD5C}"/>
              </a:ext>
            </a:extLst>
          </p:cNvPr>
          <p:cNvSpPr txBox="1"/>
          <p:nvPr/>
        </p:nvSpPr>
        <p:spPr>
          <a:xfrm>
            <a:off x="7659859" y="557181"/>
            <a:ext cx="1119016" cy="369332"/>
          </a:xfrm>
          <a:prstGeom prst="rect">
            <a:avLst/>
          </a:prstGeom>
          <a:noFill/>
        </p:spPr>
        <p:txBody>
          <a:bodyPr wrap="square" rtlCol="0">
            <a:spAutoFit/>
          </a:bodyPr>
          <a:lstStyle/>
          <a:p>
            <a:pPr marL="0" marR="0" algn="ctr">
              <a:spcBef>
                <a:spcPts val="0"/>
              </a:spcBef>
              <a:spcAft>
                <a:spcPts val="0"/>
              </a:spcAft>
            </a:pPr>
            <a:r>
              <a:rPr lang="en-US" kern="1200" dirty="0" err="1">
                <a:effectLst/>
                <a:latin typeface="Cabrini"/>
                <a:ea typeface="Times New Roman"/>
                <a:cs typeface="Times New Roman"/>
              </a:rPr>
              <a:t>failtime</a:t>
            </a:r>
            <a:endParaRPr lang="en-US" dirty="0">
              <a:effectLst/>
              <a:latin typeface="Cabrini"/>
              <a:ea typeface="Times New Roman"/>
            </a:endParaRPr>
          </a:p>
        </p:txBody>
      </p:sp>
      <p:cxnSp>
        <p:nvCxnSpPr>
          <p:cNvPr id="8" name="Straight Arrow Connector 7">
            <a:extLst>
              <a:ext uri="{FF2B5EF4-FFF2-40B4-BE49-F238E27FC236}">
                <a16:creationId xmlns:a16="http://schemas.microsoft.com/office/drawing/2014/main" id="{CA3E7F6E-9A5E-4B92-ABA7-40C3E5E649C3}"/>
              </a:ext>
            </a:extLst>
          </p:cNvPr>
          <p:cNvCxnSpPr>
            <a:cxnSpLocks/>
            <a:stCxn id="9" idx="3"/>
            <a:endCxn id="7" idx="1"/>
          </p:cNvCxnSpPr>
          <p:nvPr/>
        </p:nvCxnSpPr>
        <p:spPr>
          <a:xfrm flipV="1">
            <a:off x="6795728" y="741847"/>
            <a:ext cx="864131"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15BD7A-AB61-4141-89B2-752FBBCB8BC2}"/>
              </a:ext>
            </a:extLst>
          </p:cNvPr>
          <p:cNvSpPr txBox="1"/>
          <p:nvPr/>
        </p:nvSpPr>
        <p:spPr bwMode="auto">
          <a:xfrm>
            <a:off x="5280570" y="587959"/>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pic>
        <p:nvPicPr>
          <p:cNvPr id="5" name="Picture 4">
            <a:extLst>
              <a:ext uri="{FF2B5EF4-FFF2-40B4-BE49-F238E27FC236}">
                <a16:creationId xmlns:a16="http://schemas.microsoft.com/office/drawing/2014/main" id="{8EF59911-7222-4CDA-B716-161EB7A6364D}"/>
              </a:ext>
            </a:extLst>
          </p:cNvPr>
          <p:cNvPicPr>
            <a:picLocks noChangeAspect="1"/>
          </p:cNvPicPr>
          <p:nvPr/>
        </p:nvPicPr>
        <p:blipFill rotWithShape="1">
          <a:blip r:embed="rId2"/>
          <a:srcRect r="33196"/>
          <a:stretch/>
        </p:blipFill>
        <p:spPr>
          <a:xfrm>
            <a:off x="2558619" y="2064629"/>
            <a:ext cx="6585381" cy="3774701"/>
          </a:xfrm>
          <a:prstGeom prst="rect">
            <a:avLst/>
          </a:prstGeom>
        </p:spPr>
      </p:pic>
    </p:spTree>
    <p:extLst>
      <p:ext uri="{BB962C8B-B14F-4D97-AF65-F5344CB8AC3E}">
        <p14:creationId xmlns:p14="http://schemas.microsoft.com/office/powerpoint/2010/main" val="33591203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1F60-7EEF-4F5B-B9A7-BC6497C8DE81}"/>
              </a:ext>
            </a:extLst>
          </p:cNvPr>
          <p:cNvSpPr>
            <a:spLocks noGrp="1"/>
          </p:cNvSpPr>
          <p:nvPr>
            <p:ph type="title"/>
          </p:nvPr>
        </p:nvSpPr>
        <p:spPr>
          <a:xfrm>
            <a:off x="365125" y="311446"/>
            <a:ext cx="8413749" cy="575094"/>
          </a:xfrm>
        </p:spPr>
        <p:txBody>
          <a:bodyPr/>
          <a:lstStyle/>
          <a:p>
            <a:r>
              <a:rPr lang="en-US" dirty="0"/>
              <a:t>Introduce censoring</a:t>
            </a:r>
          </a:p>
        </p:txBody>
      </p:sp>
      <p:sp>
        <p:nvSpPr>
          <p:cNvPr id="3" name="Content Placeholder 2">
            <a:extLst>
              <a:ext uri="{FF2B5EF4-FFF2-40B4-BE49-F238E27FC236}">
                <a16:creationId xmlns:a16="http://schemas.microsoft.com/office/drawing/2014/main" id="{CE83AD12-56FD-47E3-AE97-41448591AEAF}"/>
              </a:ext>
            </a:extLst>
          </p:cNvPr>
          <p:cNvSpPr>
            <a:spLocks noGrp="1"/>
          </p:cNvSpPr>
          <p:nvPr>
            <p:ph idx="1"/>
          </p:nvPr>
        </p:nvSpPr>
        <p:spPr>
          <a:xfrm>
            <a:off x="228282" y="741847"/>
            <a:ext cx="8687435" cy="4905952"/>
          </a:xfrm>
        </p:spPr>
        <p:txBody>
          <a:bodyPr/>
          <a:lstStyle/>
          <a:p>
            <a:pPr>
              <a:spcBef>
                <a:spcPts val="0"/>
              </a:spcBef>
            </a:pPr>
            <a:r>
              <a:rPr lang="en-US" dirty="0"/>
              <a:t>gen fail=1 if </a:t>
            </a:r>
            <a:r>
              <a:rPr lang="en-US" dirty="0" err="1"/>
              <a:t>failtime</a:t>
            </a:r>
            <a:r>
              <a:rPr lang="en-US" dirty="0"/>
              <a:t>&lt;10</a:t>
            </a:r>
          </a:p>
          <a:p>
            <a:pPr>
              <a:spcBef>
                <a:spcPts val="0"/>
              </a:spcBef>
            </a:pPr>
            <a:r>
              <a:rPr lang="en-US" dirty="0"/>
              <a:t>replace fail=0 if </a:t>
            </a:r>
            <a:r>
              <a:rPr lang="en-US" dirty="0" err="1"/>
              <a:t>failtime</a:t>
            </a:r>
            <a:r>
              <a:rPr lang="en-US" dirty="0"/>
              <a:t>&gt;=10</a:t>
            </a:r>
          </a:p>
          <a:p>
            <a:pPr>
              <a:spcBef>
                <a:spcPts val="0"/>
              </a:spcBef>
            </a:pPr>
            <a:r>
              <a:rPr lang="en-US" dirty="0"/>
              <a:t>replace </a:t>
            </a:r>
            <a:r>
              <a:rPr lang="en-US" dirty="0" err="1"/>
              <a:t>failtime</a:t>
            </a:r>
            <a:r>
              <a:rPr lang="en-US" dirty="0"/>
              <a:t>=10 if fail==0</a:t>
            </a:r>
          </a:p>
          <a:p>
            <a:pPr>
              <a:spcBef>
                <a:spcPts val="0"/>
              </a:spcBef>
            </a:pPr>
            <a:r>
              <a:rPr lang="en-US" dirty="0" err="1"/>
              <a:t>stset</a:t>
            </a:r>
            <a:r>
              <a:rPr lang="en-US" dirty="0"/>
              <a:t> </a:t>
            </a:r>
            <a:r>
              <a:rPr lang="en-US" dirty="0" err="1"/>
              <a:t>failtime</a:t>
            </a:r>
            <a:r>
              <a:rPr lang="en-US" dirty="0"/>
              <a:t>, fail(fail) </a:t>
            </a:r>
          </a:p>
          <a:p>
            <a:pPr>
              <a:spcBef>
                <a:spcPts val="0"/>
              </a:spcBef>
            </a:pPr>
            <a:r>
              <a:rPr lang="en-US" dirty="0" err="1"/>
              <a:t>stcox</a:t>
            </a:r>
            <a:r>
              <a:rPr lang="en-US" dirty="0"/>
              <a:t> </a:t>
            </a:r>
            <a:r>
              <a:rPr lang="en-US" dirty="0" err="1"/>
              <a:t>lowedn</a:t>
            </a:r>
            <a:endParaRPr lang="en-US" dirty="0"/>
          </a:p>
        </p:txBody>
      </p:sp>
      <p:sp>
        <p:nvSpPr>
          <p:cNvPr id="4" name="Slide Number Placeholder 3">
            <a:extLst>
              <a:ext uri="{FF2B5EF4-FFF2-40B4-BE49-F238E27FC236}">
                <a16:creationId xmlns:a16="http://schemas.microsoft.com/office/drawing/2014/main" id="{DD64E516-21DB-4748-8426-0DBDC3DF0BEB}"/>
              </a:ext>
            </a:extLst>
          </p:cNvPr>
          <p:cNvSpPr>
            <a:spLocks noGrp="1"/>
          </p:cNvSpPr>
          <p:nvPr>
            <p:ph type="sldNum" sz="quarter" idx="4"/>
          </p:nvPr>
        </p:nvSpPr>
        <p:spPr/>
        <p:txBody>
          <a:bodyPr/>
          <a:lstStyle/>
          <a:p>
            <a:fld id="{7BCC8D0D-EAEC-449D-9161-023DFF90F2E2}" type="slidenum">
              <a:rPr lang="en-US" smtClean="0"/>
              <a:pPr/>
              <a:t>49</a:t>
            </a:fld>
            <a:endParaRPr lang="en-US" dirty="0"/>
          </a:p>
        </p:txBody>
      </p:sp>
      <p:sp>
        <p:nvSpPr>
          <p:cNvPr id="7" name="TextBox 6">
            <a:extLst>
              <a:ext uri="{FF2B5EF4-FFF2-40B4-BE49-F238E27FC236}">
                <a16:creationId xmlns:a16="http://schemas.microsoft.com/office/drawing/2014/main" id="{C13B7CE8-0659-4F7A-AB07-C17E18C9CD5C}"/>
              </a:ext>
            </a:extLst>
          </p:cNvPr>
          <p:cNvSpPr txBox="1"/>
          <p:nvPr/>
        </p:nvSpPr>
        <p:spPr>
          <a:xfrm>
            <a:off x="7659859" y="557181"/>
            <a:ext cx="1119016" cy="369332"/>
          </a:xfrm>
          <a:prstGeom prst="rect">
            <a:avLst/>
          </a:prstGeom>
          <a:noFill/>
        </p:spPr>
        <p:txBody>
          <a:bodyPr wrap="square" rtlCol="0">
            <a:spAutoFit/>
          </a:bodyPr>
          <a:lstStyle/>
          <a:p>
            <a:pPr marL="0" marR="0" algn="ctr">
              <a:spcBef>
                <a:spcPts val="0"/>
              </a:spcBef>
              <a:spcAft>
                <a:spcPts val="0"/>
              </a:spcAft>
            </a:pPr>
            <a:r>
              <a:rPr lang="en-US" kern="1200" dirty="0" err="1">
                <a:effectLst/>
                <a:latin typeface="Cabrini"/>
                <a:ea typeface="Times New Roman"/>
                <a:cs typeface="Times New Roman"/>
              </a:rPr>
              <a:t>failtime</a:t>
            </a:r>
            <a:endParaRPr lang="en-US" dirty="0">
              <a:effectLst/>
              <a:latin typeface="Cabrini"/>
              <a:ea typeface="Times New Roman"/>
            </a:endParaRPr>
          </a:p>
        </p:txBody>
      </p:sp>
      <p:cxnSp>
        <p:nvCxnSpPr>
          <p:cNvPr id="8" name="Straight Arrow Connector 7">
            <a:extLst>
              <a:ext uri="{FF2B5EF4-FFF2-40B4-BE49-F238E27FC236}">
                <a16:creationId xmlns:a16="http://schemas.microsoft.com/office/drawing/2014/main" id="{CA3E7F6E-9A5E-4B92-ABA7-40C3E5E649C3}"/>
              </a:ext>
            </a:extLst>
          </p:cNvPr>
          <p:cNvCxnSpPr>
            <a:cxnSpLocks/>
            <a:stCxn id="9" idx="3"/>
            <a:endCxn id="7" idx="1"/>
          </p:cNvCxnSpPr>
          <p:nvPr/>
        </p:nvCxnSpPr>
        <p:spPr>
          <a:xfrm flipV="1">
            <a:off x="6795728" y="741847"/>
            <a:ext cx="864131" cy="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15BD7A-AB61-4141-89B2-752FBBCB8BC2}"/>
              </a:ext>
            </a:extLst>
          </p:cNvPr>
          <p:cNvSpPr txBox="1"/>
          <p:nvPr/>
        </p:nvSpPr>
        <p:spPr bwMode="auto">
          <a:xfrm>
            <a:off x="5280570" y="587959"/>
            <a:ext cx="1515158"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Low Education</a:t>
            </a:r>
            <a:endParaRPr lang="en-US" sz="2000" dirty="0">
              <a:latin typeface="Cabrini"/>
              <a:ea typeface="Times New Roman"/>
            </a:endParaRPr>
          </a:p>
        </p:txBody>
      </p:sp>
      <p:sp>
        <p:nvSpPr>
          <p:cNvPr id="10" name="TextBox 9">
            <a:extLst>
              <a:ext uri="{FF2B5EF4-FFF2-40B4-BE49-F238E27FC236}">
                <a16:creationId xmlns:a16="http://schemas.microsoft.com/office/drawing/2014/main" id="{3B4D6024-872E-4343-ADCC-C634B627B91B}"/>
              </a:ext>
            </a:extLst>
          </p:cNvPr>
          <p:cNvSpPr txBox="1"/>
          <p:nvPr/>
        </p:nvSpPr>
        <p:spPr bwMode="auto">
          <a:xfrm>
            <a:off x="6795728" y="1051647"/>
            <a:ext cx="984052" cy="307777"/>
          </a:xfrm>
          <a:prstGeom prst="rect">
            <a:avLst/>
          </a:prstGeom>
          <a:noFill/>
          <a:ln w="19050" algn="ctr">
            <a:noFill/>
            <a:miter lim="800000"/>
            <a:headEnd/>
            <a:tailEnd/>
          </a:ln>
        </p:spPr>
        <p:txBody>
          <a:bodyPr wrap="none" lIns="0" tIns="0" rIns="0" bIns="0" rtlCol="0">
            <a:spAutoFit/>
          </a:bodyPr>
          <a:lstStyle/>
          <a:p>
            <a:r>
              <a:rPr lang="en-US" sz="2000" dirty="0">
                <a:latin typeface="Cabrini"/>
                <a:ea typeface="Times New Roman"/>
                <a:cs typeface="Times New Roman"/>
              </a:rPr>
              <a:t>Censored</a:t>
            </a:r>
            <a:endParaRPr lang="en-US" sz="2000" dirty="0">
              <a:latin typeface="Cabrini"/>
              <a:ea typeface="Times New Roman"/>
            </a:endParaRPr>
          </a:p>
        </p:txBody>
      </p:sp>
      <p:pic>
        <p:nvPicPr>
          <p:cNvPr id="6" name="Picture 5">
            <a:extLst>
              <a:ext uri="{FF2B5EF4-FFF2-40B4-BE49-F238E27FC236}">
                <a16:creationId xmlns:a16="http://schemas.microsoft.com/office/drawing/2014/main" id="{5CD9D181-3C46-4CF8-A6A1-A54287DC8B6E}"/>
              </a:ext>
            </a:extLst>
          </p:cNvPr>
          <p:cNvPicPr>
            <a:picLocks noChangeAspect="1"/>
          </p:cNvPicPr>
          <p:nvPr/>
        </p:nvPicPr>
        <p:blipFill rotWithShape="1">
          <a:blip r:embed="rId2"/>
          <a:srcRect r="32447"/>
          <a:stretch/>
        </p:blipFill>
        <p:spPr>
          <a:xfrm>
            <a:off x="2597960" y="2264733"/>
            <a:ext cx="6659216" cy="4266386"/>
          </a:xfrm>
          <a:prstGeom prst="rect">
            <a:avLst/>
          </a:prstGeom>
        </p:spPr>
      </p:pic>
    </p:spTree>
    <p:extLst>
      <p:ext uri="{BB962C8B-B14F-4D97-AF65-F5344CB8AC3E}">
        <p14:creationId xmlns:p14="http://schemas.microsoft.com/office/powerpoint/2010/main" val="30336161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B42E-5F7D-4EB3-AAAC-49AC97A7FF44}"/>
              </a:ext>
            </a:extLst>
          </p:cNvPr>
          <p:cNvSpPr>
            <a:spLocks noGrp="1"/>
          </p:cNvSpPr>
          <p:nvPr>
            <p:ph type="title"/>
          </p:nvPr>
        </p:nvSpPr>
        <p:spPr>
          <a:xfrm>
            <a:off x="653732" y="438912"/>
            <a:ext cx="8089901" cy="575094"/>
          </a:xfrm>
        </p:spPr>
        <p:txBody>
          <a:bodyPr/>
          <a:lstStyle/>
          <a:p>
            <a:r>
              <a:rPr lang="en-US" dirty="0"/>
              <a:t>Advantages of Simulation Group</a:t>
            </a:r>
          </a:p>
        </p:txBody>
      </p:sp>
      <p:sp>
        <p:nvSpPr>
          <p:cNvPr id="3" name="Content Placeholder 2">
            <a:extLst>
              <a:ext uri="{FF2B5EF4-FFF2-40B4-BE49-F238E27FC236}">
                <a16:creationId xmlns:a16="http://schemas.microsoft.com/office/drawing/2014/main" id="{1199E83B-89A3-4ACF-AF3A-FEF2989047BA}"/>
              </a:ext>
            </a:extLst>
          </p:cNvPr>
          <p:cNvSpPr>
            <a:spLocks noGrp="1"/>
          </p:cNvSpPr>
          <p:nvPr>
            <p:ph idx="1"/>
          </p:nvPr>
        </p:nvSpPr>
        <p:spPr/>
        <p:txBody>
          <a:bodyPr/>
          <a:lstStyle/>
          <a:p>
            <a:r>
              <a:rPr lang="en-US" sz="2800" dirty="0"/>
              <a:t>Extremely public health relevant.</a:t>
            </a:r>
          </a:p>
          <a:p>
            <a:r>
              <a:rPr lang="en-US" sz="2800" dirty="0"/>
              <a:t>If your brain hurts thinking about cognitive reserve estimation methods, writing out the simulations will help. </a:t>
            </a:r>
          </a:p>
          <a:p>
            <a:r>
              <a:rPr lang="en-US" sz="2800" dirty="0"/>
              <a:t>Very flexible tool you will likely use in other settings</a:t>
            </a:r>
          </a:p>
          <a:p>
            <a:endParaRPr lang="en-US" dirty="0"/>
          </a:p>
          <a:p>
            <a:endParaRPr lang="en-US" dirty="0"/>
          </a:p>
        </p:txBody>
      </p:sp>
      <p:sp>
        <p:nvSpPr>
          <p:cNvPr id="4" name="Slide Number Placeholder 3">
            <a:extLst>
              <a:ext uri="{FF2B5EF4-FFF2-40B4-BE49-F238E27FC236}">
                <a16:creationId xmlns:a16="http://schemas.microsoft.com/office/drawing/2014/main" id="{2E48A704-5D54-49C7-90E8-35066077FBC0}"/>
              </a:ext>
            </a:extLst>
          </p:cNvPr>
          <p:cNvSpPr>
            <a:spLocks noGrp="1"/>
          </p:cNvSpPr>
          <p:nvPr>
            <p:ph type="sldNum" sz="quarter" idx="4"/>
          </p:nvPr>
        </p:nvSpPr>
        <p:spPr/>
        <p:txBody>
          <a:bodyPr/>
          <a:lstStyle/>
          <a:p>
            <a:fld id="{7BCC8D0D-EAEC-449D-9161-023DFF90F2E2}" type="slidenum">
              <a:rPr lang="en-US" smtClean="0"/>
              <a:pPr/>
              <a:t>5</a:t>
            </a:fld>
            <a:endParaRPr lang="en-US" dirty="0"/>
          </a:p>
        </p:txBody>
      </p:sp>
    </p:spTree>
    <p:extLst>
      <p:ext uri="{BB962C8B-B14F-4D97-AF65-F5344CB8AC3E}">
        <p14:creationId xmlns:p14="http://schemas.microsoft.com/office/powerpoint/2010/main" val="26120532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59658-5E3C-48BD-822A-E8372E495075}"/>
              </a:ext>
            </a:extLst>
          </p:cNvPr>
          <p:cNvSpPr>
            <a:spLocks noGrp="1"/>
          </p:cNvSpPr>
          <p:nvPr>
            <p:ph type="title"/>
          </p:nvPr>
        </p:nvSpPr>
        <p:spPr>
          <a:xfrm>
            <a:off x="365125" y="438912"/>
            <a:ext cx="8413749" cy="575094"/>
          </a:xfrm>
        </p:spPr>
        <p:txBody>
          <a:bodyPr/>
          <a:lstStyle/>
          <a:p>
            <a:r>
              <a:rPr lang="en-US" dirty="0"/>
              <a:t>Homework</a:t>
            </a:r>
          </a:p>
        </p:txBody>
      </p:sp>
      <p:sp>
        <p:nvSpPr>
          <p:cNvPr id="3" name="Content Placeholder 2">
            <a:extLst>
              <a:ext uri="{FF2B5EF4-FFF2-40B4-BE49-F238E27FC236}">
                <a16:creationId xmlns:a16="http://schemas.microsoft.com/office/drawing/2014/main" id="{BA8ADBB6-9C60-49D5-B12D-6431C82B7A47}"/>
              </a:ext>
            </a:extLst>
          </p:cNvPr>
          <p:cNvSpPr>
            <a:spLocks noGrp="1"/>
          </p:cNvSpPr>
          <p:nvPr>
            <p:ph idx="1"/>
          </p:nvPr>
        </p:nvSpPr>
        <p:spPr/>
        <p:txBody>
          <a:bodyPr/>
          <a:lstStyle/>
          <a:p>
            <a:r>
              <a:rPr lang="en-US" dirty="0"/>
              <a:t>Consider 3 data generating scenarios that you expect to introduce collider bias.</a:t>
            </a:r>
          </a:p>
          <a:p>
            <a:r>
              <a:rPr lang="en-US" dirty="0"/>
              <a:t>Draw the DAG for each</a:t>
            </a:r>
          </a:p>
          <a:p>
            <a:r>
              <a:rPr lang="en-US" dirty="0"/>
              <a:t>Write out the data generating rules</a:t>
            </a:r>
          </a:p>
          <a:p>
            <a:r>
              <a:rPr lang="en-US" dirty="0"/>
              <a:t>Write the simulation to generate data with n=500</a:t>
            </a:r>
          </a:p>
          <a:p>
            <a:r>
              <a:rPr lang="en-US" dirty="0"/>
              <a:t>Estimate the collider bias</a:t>
            </a:r>
          </a:p>
        </p:txBody>
      </p:sp>
      <p:sp>
        <p:nvSpPr>
          <p:cNvPr id="4" name="Slide Number Placeholder 3">
            <a:extLst>
              <a:ext uri="{FF2B5EF4-FFF2-40B4-BE49-F238E27FC236}">
                <a16:creationId xmlns:a16="http://schemas.microsoft.com/office/drawing/2014/main" id="{4A3B2EC1-DF9E-475A-A3EE-6543C7FD448B}"/>
              </a:ext>
            </a:extLst>
          </p:cNvPr>
          <p:cNvSpPr>
            <a:spLocks noGrp="1"/>
          </p:cNvSpPr>
          <p:nvPr>
            <p:ph type="sldNum" sz="quarter" idx="4"/>
          </p:nvPr>
        </p:nvSpPr>
        <p:spPr/>
        <p:txBody>
          <a:bodyPr/>
          <a:lstStyle/>
          <a:p>
            <a:fld id="{7BCC8D0D-EAEC-449D-9161-023DFF90F2E2}" type="slidenum">
              <a:rPr lang="en-US" smtClean="0"/>
              <a:pPr/>
              <a:t>50</a:t>
            </a:fld>
            <a:endParaRPr lang="en-US" dirty="0"/>
          </a:p>
        </p:txBody>
      </p:sp>
    </p:spTree>
    <p:extLst>
      <p:ext uri="{BB962C8B-B14F-4D97-AF65-F5344CB8AC3E}">
        <p14:creationId xmlns:p14="http://schemas.microsoft.com/office/powerpoint/2010/main" val="101628705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531E-6351-47EE-9687-7EC3F1479C7D}"/>
              </a:ext>
            </a:extLst>
          </p:cNvPr>
          <p:cNvSpPr>
            <a:spLocks noGrp="1"/>
          </p:cNvSpPr>
          <p:nvPr>
            <p:ph type="title"/>
          </p:nvPr>
        </p:nvSpPr>
        <p:spPr>
          <a:xfrm>
            <a:off x="365125" y="438912"/>
            <a:ext cx="8413749" cy="1045992"/>
          </a:xfrm>
        </p:spPr>
        <p:txBody>
          <a:bodyPr/>
          <a:lstStyle/>
          <a:p>
            <a:r>
              <a:rPr lang="en-US" dirty="0"/>
              <a:t>End of class slides: remainder from ER </a:t>
            </a:r>
            <a:r>
              <a:rPr lang="en-US" dirty="0" err="1"/>
              <a:t>Mayeda</a:t>
            </a:r>
            <a:r>
              <a:rPr lang="en-US" dirty="0"/>
              <a:t> </a:t>
            </a:r>
          </a:p>
        </p:txBody>
      </p:sp>
      <p:sp>
        <p:nvSpPr>
          <p:cNvPr id="4" name="Slide Number Placeholder 3">
            <a:extLst>
              <a:ext uri="{FF2B5EF4-FFF2-40B4-BE49-F238E27FC236}">
                <a16:creationId xmlns:a16="http://schemas.microsoft.com/office/drawing/2014/main" id="{B2732A5A-E0A2-4D9B-B37D-F2C195CB4E48}"/>
              </a:ext>
            </a:extLst>
          </p:cNvPr>
          <p:cNvSpPr>
            <a:spLocks noGrp="1"/>
          </p:cNvSpPr>
          <p:nvPr>
            <p:ph type="sldNum" sz="quarter" idx="4"/>
          </p:nvPr>
        </p:nvSpPr>
        <p:spPr/>
        <p:txBody>
          <a:bodyPr/>
          <a:lstStyle/>
          <a:p>
            <a:fld id="{7BCC8D0D-EAEC-449D-9161-023DFF90F2E2}" type="slidenum">
              <a:rPr lang="en-US" smtClean="0"/>
              <a:pPr/>
              <a:t>51</a:t>
            </a:fld>
            <a:endParaRPr lang="en-US" dirty="0"/>
          </a:p>
        </p:txBody>
      </p:sp>
    </p:spTree>
    <p:extLst>
      <p:ext uri="{BB962C8B-B14F-4D97-AF65-F5344CB8AC3E}">
        <p14:creationId xmlns:p14="http://schemas.microsoft.com/office/powerpoint/2010/main" val="1868539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Data generation and analysis file</a:t>
            </a:r>
          </a:p>
        </p:txBody>
      </p:sp>
      <p:sp>
        <p:nvSpPr>
          <p:cNvPr id="3" name="Content Placeholder 2"/>
          <p:cNvSpPr>
            <a:spLocks noGrp="1"/>
          </p:cNvSpPr>
          <p:nvPr>
            <p:ph idx="1"/>
          </p:nvPr>
        </p:nvSpPr>
        <p:spPr>
          <a:xfrm>
            <a:off x="365124" y="1127342"/>
            <a:ext cx="8605455" cy="4905952"/>
          </a:xfrm>
        </p:spPr>
        <p:txBody>
          <a:bodyPr/>
          <a:lstStyle/>
          <a:p>
            <a:r>
              <a:rPr lang="en-US" sz="2100" dirty="0"/>
              <a:t>Start by creating a blank data set</a:t>
            </a:r>
          </a:p>
          <a:p>
            <a:pPr marL="230187" lvl="1" indent="0">
              <a:buNone/>
            </a:pPr>
            <a:r>
              <a:rPr lang="en-US" sz="1800" dirty="0">
                <a:latin typeface="Courier New" panose="02070309020205020404" pitchFamily="49" charset="0"/>
                <a:cs typeface="Courier New" panose="02070309020205020404" pitchFamily="49" charset="0"/>
              </a:rPr>
              <a:t>set </a:t>
            </a:r>
            <a:r>
              <a:rPr lang="en-US" sz="1800" dirty="0" err="1">
                <a:latin typeface="Courier New" panose="02070309020205020404" pitchFamily="49" charset="0"/>
                <a:cs typeface="Courier New" panose="02070309020205020404" pitchFamily="49" charset="0"/>
              </a:rPr>
              <a:t>obs</a:t>
            </a:r>
            <a:r>
              <a:rPr lang="en-US" sz="1800" dirty="0">
                <a:latin typeface="Courier New" panose="02070309020205020404" pitchFamily="49" charset="0"/>
                <a:cs typeface="Courier New" panose="02070309020205020404" pitchFamily="49" charset="0"/>
              </a:rPr>
              <a:t> #### </a:t>
            </a:r>
            <a:r>
              <a:rPr lang="en-US" sz="1800" dirty="0">
                <a:solidFill>
                  <a:srgbClr val="18A3AC"/>
                </a:solidFill>
                <a:latin typeface="Courier New" panose="02070309020205020404" pitchFamily="49" charset="0"/>
                <a:cs typeface="Courier New" panose="02070309020205020404" pitchFamily="49" charset="0"/>
              </a:rPr>
              <a:t>//creates blank dataset with #### observations</a:t>
            </a:r>
            <a:endParaRPr lang="en-US" sz="1400" dirty="0">
              <a:solidFill>
                <a:srgbClr val="18A3AC"/>
              </a:solidFill>
              <a:latin typeface="Courier New" panose="02070309020205020404" pitchFamily="49" charset="0"/>
              <a:cs typeface="Courier New" panose="02070309020205020404" pitchFamily="49" charset="0"/>
            </a:endParaRPr>
          </a:p>
          <a:p>
            <a:r>
              <a:rPr lang="en-US" sz="2100" dirty="0"/>
              <a:t>Next, set parameters using local macro variables</a:t>
            </a:r>
            <a:endParaRPr lang="en-US" sz="1800" dirty="0"/>
          </a:p>
          <a:p>
            <a:pPr marL="230187" lvl="1" indent="0">
              <a:buNone/>
            </a:pPr>
            <a:r>
              <a:rPr lang="en-US" sz="1800" dirty="0">
                <a:latin typeface="Courier New" panose="02070309020205020404" pitchFamily="49" charset="0"/>
                <a:cs typeface="Courier New" panose="02070309020205020404" pitchFamily="49" charset="0"/>
              </a:rPr>
              <a:t>local x 1 </a:t>
            </a:r>
            <a:r>
              <a:rPr lang="en-US" sz="1800" dirty="0">
                <a:solidFill>
                  <a:srgbClr val="18A3AC"/>
                </a:solidFill>
                <a:latin typeface="Courier New" panose="02070309020205020404" pitchFamily="49" charset="0"/>
                <a:cs typeface="Courier New" panose="02070309020205020404" pitchFamily="49" charset="0"/>
              </a:rPr>
              <a:t>//creates a local macro called x and gives it a values of 1</a:t>
            </a:r>
          </a:p>
          <a:p>
            <a:pPr marL="230187" lvl="1" indent="0">
              <a:buNone/>
            </a:pPr>
            <a:r>
              <a:rPr lang="en-US" sz="1800" dirty="0"/>
              <a:t>To call the local macro,  you write its name surrounded by a specific set of quotation marks: </a:t>
            </a:r>
            <a:r>
              <a:rPr lang="en-US" sz="1800" dirty="0">
                <a:latin typeface="Courier New" panose="02070309020205020404" pitchFamily="49" charset="0"/>
                <a:cs typeface="Courier New" panose="02070309020205020404" pitchFamily="49" charset="0"/>
              </a:rPr>
              <a:t>`x’</a:t>
            </a:r>
          </a:p>
          <a:p>
            <a:pPr marL="230187" lvl="1" indent="0">
              <a:buNone/>
            </a:pPr>
            <a:r>
              <a:rPr lang="en-US" sz="1800" dirty="0"/>
              <a:t>A local macro is a temporarily defined macro that only exists within the do-file in which it is defined</a:t>
            </a:r>
          </a:p>
          <a:p>
            <a:pPr lvl="3"/>
            <a:endParaRPr lang="en-US" sz="1800"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52</a:t>
            </a:fld>
            <a:endParaRPr lang="en-US" dirty="0"/>
          </a:p>
        </p:txBody>
      </p:sp>
    </p:spTree>
    <p:extLst>
      <p:ext uri="{BB962C8B-B14F-4D97-AF65-F5344CB8AC3E}">
        <p14:creationId xmlns:p14="http://schemas.microsoft.com/office/powerpoint/2010/main" val="385299767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Data generation and analysis file</a:t>
            </a:r>
          </a:p>
        </p:txBody>
      </p:sp>
      <p:sp>
        <p:nvSpPr>
          <p:cNvPr id="3" name="Content Placeholder 2"/>
          <p:cNvSpPr>
            <a:spLocks noGrp="1"/>
          </p:cNvSpPr>
          <p:nvPr>
            <p:ph idx="1"/>
          </p:nvPr>
        </p:nvSpPr>
        <p:spPr/>
        <p:txBody>
          <a:bodyPr/>
          <a:lstStyle/>
          <a:p>
            <a:r>
              <a:rPr lang="en-US" sz="2100" dirty="0"/>
              <a:t>Generating continuous variables:</a:t>
            </a:r>
          </a:p>
          <a:p>
            <a:pPr marL="284163" indent="0">
              <a:spcBef>
                <a:spcPts val="600"/>
              </a:spcBef>
              <a:buNone/>
            </a:pPr>
            <a:r>
              <a:rPr lang="en-US" sz="2100" dirty="0">
                <a:solidFill>
                  <a:srgbClr val="18A3AC"/>
                </a:solidFill>
                <a:latin typeface="Courier New" panose="02070309020205020404" pitchFamily="49" charset="0"/>
                <a:cs typeface="Courier New" panose="02070309020205020404" pitchFamily="49" charset="0"/>
              </a:rPr>
              <a:t>*Generate A, where A~N(0,1)</a:t>
            </a:r>
          </a:p>
          <a:p>
            <a:pPr marL="520700" indent="0">
              <a:spcBef>
                <a:spcPts val="600"/>
              </a:spcBef>
              <a:buNone/>
            </a:pPr>
            <a:r>
              <a:rPr lang="en-US" sz="2100" dirty="0">
                <a:latin typeface="Courier New" panose="02070309020205020404" pitchFamily="49" charset="0"/>
                <a:cs typeface="Courier New" panose="02070309020205020404" pitchFamily="49" charset="0"/>
              </a:rPr>
              <a:t>gen A = </a:t>
            </a:r>
            <a:r>
              <a:rPr lang="en-US" sz="2100" dirty="0" err="1">
                <a:latin typeface="Courier New" panose="02070309020205020404" pitchFamily="49" charset="0"/>
                <a:cs typeface="Courier New" panose="02070309020205020404" pitchFamily="49" charset="0"/>
              </a:rPr>
              <a:t>rnormal</a:t>
            </a:r>
            <a:r>
              <a:rPr lang="en-US" sz="2100" dirty="0">
                <a:latin typeface="Courier New" panose="02070309020205020404" pitchFamily="49" charset="0"/>
                <a:cs typeface="Courier New" panose="02070309020205020404" pitchFamily="49" charset="0"/>
              </a:rPr>
              <a:t>()</a:t>
            </a:r>
          </a:p>
          <a:p>
            <a:r>
              <a:rPr lang="en-US" sz="2100" dirty="0"/>
              <a:t>Generating binary variables:</a:t>
            </a:r>
          </a:p>
          <a:p>
            <a:pPr marL="230187" lvl="1" indent="0">
              <a:spcBef>
                <a:spcPts val="600"/>
              </a:spcBef>
              <a:buNone/>
            </a:pPr>
            <a:r>
              <a:rPr lang="en-US" dirty="0">
                <a:solidFill>
                  <a:srgbClr val="18A3AC"/>
                </a:solidFill>
                <a:latin typeface="Courier New" panose="02070309020205020404" pitchFamily="49" charset="0"/>
                <a:cs typeface="Courier New" panose="02070309020205020404" pitchFamily="49" charset="0"/>
              </a:rPr>
              <a:t>*Specify prevalence of C</a:t>
            </a:r>
          </a:p>
          <a:p>
            <a:pPr marL="515937" lvl="2" indent="0">
              <a:spcBef>
                <a:spcPts val="600"/>
              </a:spcBef>
              <a:buNone/>
            </a:pPr>
            <a:r>
              <a:rPr lang="en-US" dirty="0">
                <a:latin typeface="Courier New" panose="02070309020205020404" pitchFamily="49" charset="0"/>
                <a:cs typeface="Courier New" panose="02070309020205020404" pitchFamily="49" charset="0"/>
              </a:rPr>
              <a:t>local PC = 0.67 </a:t>
            </a:r>
          </a:p>
          <a:p>
            <a:pPr marL="236538" lvl="2" indent="0">
              <a:spcBef>
                <a:spcPts val="600"/>
              </a:spcBef>
              <a:buNone/>
            </a:pPr>
            <a:r>
              <a:rPr lang="en-US" dirty="0">
                <a:solidFill>
                  <a:srgbClr val="18A3AC"/>
                </a:solidFill>
                <a:latin typeface="Courier New" panose="02070309020205020404" pitchFamily="49" charset="0"/>
                <a:cs typeface="Courier New" panose="02070309020205020404" pitchFamily="49" charset="0"/>
              </a:rPr>
              <a:t>*Generate C</a:t>
            </a:r>
          </a:p>
          <a:p>
            <a:pPr marL="515937" lvl="2" indent="0">
              <a:spcBef>
                <a:spcPts val="600"/>
              </a:spcBef>
              <a:buNone/>
            </a:pPr>
            <a:r>
              <a:rPr lang="en-US" dirty="0">
                <a:latin typeface="Courier New" panose="02070309020205020404" pitchFamily="49" charset="0"/>
                <a:cs typeface="Courier New" panose="02070309020205020404" pitchFamily="49" charset="0"/>
              </a:rPr>
              <a:t>gen C = </a:t>
            </a:r>
            <a:r>
              <a:rPr lang="en-US" dirty="0" err="1">
                <a:latin typeface="Courier New" panose="02070309020205020404" pitchFamily="49" charset="0"/>
                <a:cs typeface="Courier New" panose="02070309020205020404" pitchFamily="49" charset="0"/>
              </a:rPr>
              <a:t>runiform</a:t>
            </a:r>
            <a:r>
              <a:rPr lang="en-US" dirty="0">
                <a:latin typeface="Courier New" panose="02070309020205020404" pitchFamily="49" charset="0"/>
                <a:cs typeface="Courier New" panose="02070309020205020404" pitchFamily="49" charset="0"/>
              </a:rPr>
              <a:t>()&lt;`PC'</a:t>
            </a:r>
            <a:r>
              <a:rPr lang="en-US" sz="1400" dirty="0"/>
              <a:t>	</a:t>
            </a:r>
          </a:p>
        </p:txBody>
      </p:sp>
      <p:sp>
        <p:nvSpPr>
          <p:cNvPr id="4" name="Slide Number Placeholder 3"/>
          <p:cNvSpPr>
            <a:spLocks noGrp="1"/>
          </p:cNvSpPr>
          <p:nvPr>
            <p:ph type="sldNum" sz="quarter" idx="4"/>
          </p:nvPr>
        </p:nvSpPr>
        <p:spPr/>
        <p:txBody>
          <a:bodyPr/>
          <a:lstStyle/>
          <a:p>
            <a:fld id="{7BCC8D0D-EAEC-449D-9161-023DFF90F2E2}" type="slidenum">
              <a:rPr lang="en-US" smtClean="0"/>
              <a:pPr/>
              <a:t>53</a:t>
            </a:fld>
            <a:endParaRPr lang="en-US" dirty="0"/>
          </a:p>
        </p:txBody>
      </p:sp>
      <p:sp>
        <p:nvSpPr>
          <p:cNvPr id="5" name="Line Callout 2 4"/>
          <p:cNvSpPr/>
          <p:nvPr/>
        </p:nvSpPr>
        <p:spPr bwMode="auto">
          <a:xfrm>
            <a:off x="5569527" y="2560143"/>
            <a:ext cx="3209348" cy="2094984"/>
          </a:xfrm>
          <a:prstGeom prst="borderCallout2">
            <a:avLst>
              <a:gd name="adj1" fmla="val 48896"/>
              <a:gd name="adj2" fmla="val 191"/>
              <a:gd name="adj3" fmla="val 49002"/>
              <a:gd name="adj4" fmla="val -19094"/>
              <a:gd name="adj5" fmla="val 84675"/>
              <a:gd name="adj6" fmla="val -76062"/>
            </a:avLst>
          </a:prstGeom>
          <a:noFill/>
          <a:ln w="19050" algn="ctr">
            <a:solidFill>
              <a:schemeClr val="tx1"/>
            </a:solidFill>
            <a:miter lim="800000"/>
            <a:headEnd/>
            <a:tailEnd/>
          </a:ln>
        </p:spPr>
        <p:txBody>
          <a:bodyPr wrap="none" rtlCol="0" anchor="t"/>
          <a:lstStyle/>
          <a:p>
            <a:pPr algn="ctr">
              <a:lnSpc>
                <a:spcPct val="90000"/>
              </a:lnSpc>
            </a:pPr>
            <a:r>
              <a:rPr lang="en-US" sz="1600" dirty="0" err="1">
                <a:latin typeface="+mj-lt"/>
              </a:rPr>
              <a:t>runiform</a:t>
            </a:r>
            <a:r>
              <a:rPr lang="en-US" sz="1600" dirty="0">
                <a:latin typeface="+mj-lt"/>
              </a:rPr>
              <a:t>() produces random </a:t>
            </a:r>
          </a:p>
          <a:p>
            <a:pPr algn="ctr">
              <a:lnSpc>
                <a:spcPct val="90000"/>
              </a:lnSpc>
            </a:pPr>
            <a:r>
              <a:rPr lang="en-US" sz="1600" dirty="0">
                <a:latin typeface="+mj-lt"/>
              </a:rPr>
              <a:t>numbers over [0,1)</a:t>
            </a:r>
          </a:p>
          <a:p>
            <a:pPr algn="ctr">
              <a:lnSpc>
                <a:spcPct val="90000"/>
              </a:lnSpc>
            </a:pPr>
            <a:endParaRPr lang="en-US" sz="1600" dirty="0">
              <a:latin typeface="+mj-l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29" t="32781" r="73258" b="48864"/>
          <a:stretch/>
        </p:blipFill>
        <p:spPr bwMode="auto">
          <a:xfrm>
            <a:off x="5755100" y="3103711"/>
            <a:ext cx="2838202" cy="134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bwMode="auto">
          <a:xfrm>
            <a:off x="5705856" y="3035810"/>
            <a:ext cx="63874" cy="1477670"/>
          </a:xfrm>
          <a:prstGeom prst="rect">
            <a:avLst/>
          </a:prstGeom>
          <a:solidFill>
            <a:schemeClr val="bg1"/>
          </a:solidFill>
          <a:ln w="19050" algn="ctr">
            <a:noFill/>
            <a:miter lim="800000"/>
            <a:headEnd/>
            <a:tailEnd/>
          </a:ln>
        </p:spPr>
        <p:txBody>
          <a:bodyPr wrap="none" rtlCol="0" anchor="ctr"/>
          <a:lstStyle/>
          <a:p>
            <a:pPr algn="ctr">
              <a:lnSpc>
                <a:spcPct val="90000"/>
              </a:lnSpc>
            </a:pPr>
            <a:endParaRPr lang="en-US" sz="1600" b="1" dirty="0" err="1">
              <a:solidFill>
                <a:schemeClr val="bg1"/>
              </a:solidFill>
              <a:latin typeface="+mj-lt"/>
            </a:endParaRPr>
          </a:p>
        </p:txBody>
      </p:sp>
      <p:cxnSp>
        <p:nvCxnSpPr>
          <p:cNvPr id="10" name="Straight Arrow Connector 9"/>
          <p:cNvCxnSpPr/>
          <p:nvPr/>
        </p:nvCxnSpPr>
        <p:spPr>
          <a:xfrm flipV="1">
            <a:off x="7629753" y="4201586"/>
            <a:ext cx="0" cy="182880"/>
          </a:xfrm>
          <a:prstGeom prst="straightConnector1">
            <a:avLst/>
          </a:prstGeom>
          <a:ln w="9525">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bwMode="auto">
          <a:xfrm>
            <a:off x="7399324" y="4408906"/>
            <a:ext cx="460859" cy="246221"/>
          </a:xfrm>
          <a:prstGeom prst="rect">
            <a:avLst/>
          </a:prstGeom>
          <a:noFill/>
          <a:ln w="19050" algn="ctr">
            <a:noFill/>
            <a:miter lim="800000"/>
            <a:headEnd/>
            <a:tailEnd/>
          </a:ln>
        </p:spPr>
        <p:txBody>
          <a:bodyPr wrap="square" lIns="0" tIns="0" rIns="0" bIns="0" rtlCol="0">
            <a:spAutoFit/>
          </a:bodyPr>
          <a:lstStyle/>
          <a:p>
            <a:r>
              <a:rPr lang="en-US" sz="1600" dirty="0">
                <a:latin typeface="+mj-lt"/>
              </a:rPr>
              <a:t>0.67</a:t>
            </a:r>
          </a:p>
        </p:txBody>
      </p:sp>
      <p:sp>
        <p:nvSpPr>
          <p:cNvPr id="6" name="Rectangle 5"/>
          <p:cNvSpPr/>
          <p:nvPr/>
        </p:nvSpPr>
        <p:spPr>
          <a:xfrm>
            <a:off x="283778" y="5460575"/>
            <a:ext cx="8607973" cy="697563"/>
          </a:xfrm>
          <a:prstGeom prst="rect">
            <a:avLst/>
          </a:prstGeom>
        </p:spPr>
        <p:txBody>
          <a:bodyPr wrap="square">
            <a:spAutoFit/>
          </a:bodyPr>
          <a:lstStyle/>
          <a:p>
            <a:pPr>
              <a:lnSpc>
                <a:spcPct val="114000"/>
              </a:lnSpc>
            </a:pPr>
            <a:r>
              <a:rPr lang="en-US" dirty="0">
                <a:latin typeface="Cabrini"/>
              </a:rPr>
              <a:t>Documentation on Stata’s random number generators: http://blog.stata.com/2012/07/18/using-statas-random-number-generators-part-1/</a:t>
            </a:r>
          </a:p>
        </p:txBody>
      </p:sp>
    </p:spTree>
    <p:extLst>
      <p:ext uri="{BB962C8B-B14F-4D97-AF65-F5344CB8AC3E}">
        <p14:creationId xmlns:p14="http://schemas.microsoft.com/office/powerpoint/2010/main" val="6244951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Run simulation file</a:t>
            </a:r>
          </a:p>
        </p:txBody>
      </p:sp>
      <p:sp>
        <p:nvSpPr>
          <p:cNvPr id="3" name="Content Placeholder 2"/>
          <p:cNvSpPr>
            <a:spLocks noGrp="1"/>
          </p:cNvSpPr>
          <p:nvPr>
            <p:ph idx="1"/>
          </p:nvPr>
        </p:nvSpPr>
        <p:spPr/>
        <p:txBody>
          <a:bodyPr/>
          <a:lstStyle/>
          <a:p>
            <a:r>
              <a:rPr lang="en-US" dirty="0"/>
              <a:t>Call the data generation and analysis file B times to generate and analyze B data sets and store the results from each replication as scalars</a:t>
            </a:r>
          </a:p>
          <a:p>
            <a:r>
              <a:rPr lang="en-US" dirty="0"/>
              <a:t>Summarize results across the B replications</a:t>
            </a:r>
          </a:p>
          <a:p>
            <a:r>
              <a:rPr lang="en-US" dirty="0"/>
              <a:t>Stores the results from the B replications (one replication = one row in the file)</a:t>
            </a:r>
          </a:p>
        </p:txBody>
      </p:sp>
      <p:sp>
        <p:nvSpPr>
          <p:cNvPr id="4" name="Slide Number Placeholder 3"/>
          <p:cNvSpPr>
            <a:spLocks noGrp="1"/>
          </p:cNvSpPr>
          <p:nvPr>
            <p:ph type="sldNum" sz="quarter" idx="4"/>
          </p:nvPr>
        </p:nvSpPr>
        <p:spPr/>
        <p:txBody>
          <a:bodyPr/>
          <a:lstStyle/>
          <a:p>
            <a:fld id="{7BCC8D0D-EAEC-449D-9161-023DFF90F2E2}" type="slidenum">
              <a:rPr lang="en-US" smtClean="0"/>
              <a:pPr/>
              <a:t>54</a:t>
            </a:fld>
            <a:endParaRPr lang="en-US" dirty="0"/>
          </a:p>
        </p:txBody>
      </p:sp>
    </p:spTree>
    <p:extLst>
      <p:ext uri="{BB962C8B-B14F-4D97-AF65-F5344CB8AC3E}">
        <p14:creationId xmlns:p14="http://schemas.microsoft.com/office/powerpoint/2010/main" val="38301593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Evaluating simulation results</a:t>
            </a:r>
          </a:p>
        </p:txBody>
      </p:sp>
      <p:sp>
        <p:nvSpPr>
          <p:cNvPr id="4" name="Slide Number Placeholder 3"/>
          <p:cNvSpPr>
            <a:spLocks noGrp="1"/>
          </p:cNvSpPr>
          <p:nvPr>
            <p:ph type="sldNum" sz="quarter" idx="4"/>
          </p:nvPr>
        </p:nvSpPr>
        <p:spPr/>
        <p:txBody>
          <a:bodyPr/>
          <a:lstStyle/>
          <a:p>
            <a:fld id="{7BCC8D0D-EAEC-449D-9161-023DFF90F2E2}" type="slidenum">
              <a:rPr lang="en-US" smtClean="0"/>
              <a:pPr/>
              <a:t>55</a:t>
            </a:fld>
            <a:endParaRPr lang="en-US" dirty="0"/>
          </a:p>
        </p:txBody>
      </p:sp>
      <p:sp>
        <p:nvSpPr>
          <p:cNvPr id="6" name="Content Placeholder 5"/>
          <p:cNvSpPr>
            <a:spLocks noGrp="1"/>
          </p:cNvSpPr>
          <p:nvPr>
            <p:ph idx="1"/>
          </p:nvPr>
        </p:nvSpPr>
        <p:spPr>
          <a:xfrm>
            <a:off x="365125" y="972967"/>
            <a:ext cx="8413750" cy="891463"/>
          </a:xfrm>
        </p:spPr>
        <p:txBody>
          <a:bodyPr/>
          <a:lstStyle/>
          <a:p>
            <a:pPr marL="0" indent="0">
              <a:buNone/>
            </a:pPr>
            <a:r>
              <a:rPr lang="en-US" sz="1600" dirty="0"/>
              <a:t>Burton, A., Altman, D. G., Royston, P., &amp; Holder, R. L. (2006). The design of simulation studies in medical statistics. </a:t>
            </a:r>
            <a:r>
              <a:rPr lang="en-US" sz="1600" i="1" dirty="0"/>
              <a:t>Statistics in medicine</a:t>
            </a:r>
            <a:r>
              <a:rPr lang="en-US" sz="1600" dirty="0"/>
              <a:t>, </a:t>
            </a:r>
            <a:r>
              <a:rPr lang="en-US" sz="1600" i="1" dirty="0"/>
              <a:t>25</a:t>
            </a:r>
            <a:r>
              <a:rPr lang="en-US" sz="1600" dirty="0"/>
              <a:t>(24), 4279-4292.</a:t>
            </a:r>
          </a:p>
        </p:txBody>
      </p:sp>
      <p:pic>
        <p:nvPicPr>
          <p:cNvPr id="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1087" t="23672" r="29676" b="11285"/>
          <a:stretch/>
        </p:blipFill>
        <p:spPr bwMode="auto">
          <a:xfrm>
            <a:off x="2119151" y="1539315"/>
            <a:ext cx="4905698" cy="457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10333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8368" y="1448287"/>
            <a:ext cx="8080375" cy="929485"/>
          </a:xfrm>
        </p:spPr>
        <p:txBody>
          <a:bodyPr/>
          <a:lstStyle/>
          <a:p>
            <a:r>
              <a:rPr lang="en-US" sz="3200" dirty="0"/>
              <a:t>Simulation exercise: Data Generating Models to Illustrate the Meaning of Interaction</a:t>
            </a:r>
          </a:p>
        </p:txBody>
      </p:sp>
      <p:sp>
        <p:nvSpPr>
          <p:cNvPr id="3" name="Text Placeholder 2"/>
          <p:cNvSpPr>
            <a:spLocks noGrp="1"/>
          </p:cNvSpPr>
          <p:nvPr>
            <p:ph type="body" idx="10"/>
          </p:nvPr>
        </p:nvSpPr>
        <p:spPr>
          <a:xfrm>
            <a:off x="628445" y="2555776"/>
            <a:ext cx="8077645" cy="2051842"/>
          </a:xfrm>
        </p:spPr>
        <p:txBody>
          <a:bodyPr/>
          <a:lstStyle/>
          <a:p>
            <a:pPr marL="0" indent="0">
              <a:lnSpc>
                <a:spcPct val="114000"/>
              </a:lnSpc>
            </a:pPr>
            <a:endParaRPr lang="en-US" sz="1800"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56</a:t>
            </a:fld>
            <a:endParaRPr lang="en-US" dirty="0"/>
          </a:p>
        </p:txBody>
      </p:sp>
    </p:spTree>
    <p:extLst>
      <p:ext uri="{BB962C8B-B14F-4D97-AF65-F5344CB8AC3E}">
        <p14:creationId xmlns:p14="http://schemas.microsoft.com/office/powerpoint/2010/main" val="23196331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663" y="1455738"/>
            <a:ext cx="8413749" cy="575094"/>
          </a:xfrm>
        </p:spPr>
        <p:txBody>
          <a:bodyPr/>
          <a:lstStyle/>
          <a:p>
            <a:r>
              <a:rPr lang="en-US" dirty="0"/>
              <a:t>Exercise 1</a:t>
            </a:r>
          </a:p>
        </p:txBody>
      </p:sp>
      <p:sp>
        <p:nvSpPr>
          <p:cNvPr id="4" name="Slide Number Placeholder 3"/>
          <p:cNvSpPr>
            <a:spLocks noGrp="1"/>
          </p:cNvSpPr>
          <p:nvPr>
            <p:ph type="sldNum" sz="quarter" idx="4"/>
          </p:nvPr>
        </p:nvSpPr>
        <p:spPr/>
        <p:txBody>
          <a:bodyPr/>
          <a:lstStyle/>
          <a:p>
            <a:fld id="{7BCC8D0D-EAEC-449D-9161-023DFF90F2E2}" type="slidenum">
              <a:rPr lang="en-US" smtClean="0"/>
              <a:pPr/>
              <a:t>57</a:t>
            </a:fld>
            <a:endParaRPr lang="en-US" dirty="0"/>
          </a:p>
        </p:txBody>
      </p:sp>
    </p:spTree>
    <p:extLst>
      <p:ext uri="{BB962C8B-B14F-4D97-AF65-F5344CB8AC3E}">
        <p14:creationId xmlns:p14="http://schemas.microsoft.com/office/powerpoint/2010/main" val="320092350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53732" y="438912"/>
            <a:ext cx="8089901" cy="575094"/>
          </a:xfrm>
        </p:spPr>
        <p:txBody>
          <a:bodyPr/>
          <a:lstStyle/>
          <a:p>
            <a:r>
              <a:rPr lang="en-US" dirty="0"/>
              <a:t>Exercise</a:t>
            </a:r>
          </a:p>
        </p:txBody>
      </p:sp>
      <p:sp>
        <p:nvSpPr>
          <p:cNvPr id="10" name="Content Placeholder 9"/>
          <p:cNvSpPr>
            <a:spLocks noGrp="1"/>
          </p:cNvSpPr>
          <p:nvPr>
            <p:ph idx="1"/>
          </p:nvPr>
        </p:nvSpPr>
        <p:spPr>
          <a:xfrm>
            <a:off x="474663" y="1187355"/>
            <a:ext cx="8512260" cy="4387899"/>
          </a:xfrm>
        </p:spPr>
        <p:txBody>
          <a:bodyPr/>
          <a:lstStyle/>
          <a:p>
            <a:pPr>
              <a:lnSpc>
                <a:spcPct val="120000"/>
              </a:lnSpc>
              <a:spcBef>
                <a:spcPts val="0"/>
              </a:spcBef>
              <a:spcAft>
                <a:spcPts val="1200"/>
              </a:spcAft>
            </a:pPr>
            <a:r>
              <a:rPr lang="en-US" sz="2000" dirty="0"/>
              <a:t>Dense breasts and obesity are each risk factors for breast cancer </a:t>
            </a:r>
          </a:p>
          <a:p>
            <a:pPr>
              <a:lnSpc>
                <a:spcPct val="120000"/>
              </a:lnSpc>
              <a:spcBef>
                <a:spcPts val="0"/>
              </a:spcBef>
              <a:spcAft>
                <a:spcPts val="600"/>
              </a:spcAft>
            </a:pPr>
            <a:r>
              <a:rPr lang="en-US" sz="2000" dirty="0"/>
              <a:t>You are interested in whether the effect of breast density on breast cancer risk is different for women who are obese versus non-obese </a:t>
            </a:r>
          </a:p>
          <a:p>
            <a:pPr lvl="1">
              <a:lnSpc>
                <a:spcPct val="120000"/>
              </a:lnSpc>
              <a:spcBef>
                <a:spcPts val="0"/>
              </a:spcBef>
              <a:spcAft>
                <a:spcPts val="600"/>
              </a:spcAft>
            </a:pPr>
            <a:r>
              <a:rPr lang="en-US" sz="1800" dirty="0"/>
              <a:t>Exposure 1: Breast density defined as % of the breast is dense based on each woman’s first mammogram in the registry</a:t>
            </a:r>
          </a:p>
          <a:p>
            <a:pPr lvl="1">
              <a:lnSpc>
                <a:spcPct val="120000"/>
              </a:lnSpc>
              <a:spcBef>
                <a:spcPts val="0"/>
              </a:spcBef>
              <a:spcAft>
                <a:spcPts val="1200"/>
              </a:spcAft>
            </a:pPr>
            <a:r>
              <a:rPr lang="en-US" sz="1800" dirty="0"/>
              <a:t>Exposure 2: Obesity defined as BMI ≥30 vs. &lt; 30 at the time of each woman’s first mammogram in the registry </a:t>
            </a:r>
          </a:p>
          <a:p>
            <a:pPr>
              <a:lnSpc>
                <a:spcPct val="120000"/>
              </a:lnSpc>
              <a:spcBef>
                <a:spcPts val="0"/>
              </a:spcBef>
              <a:spcAft>
                <a:spcPts val="600"/>
              </a:spcAft>
            </a:pPr>
            <a:r>
              <a:rPr lang="en-US" sz="2000" dirty="0"/>
              <a:t>We will conduct a hypothetical cohort study of 10,000 women in based on a registry of all women in California who had a mammogram between 1996 and 2005 followed for ten years for incident breast cancer</a:t>
            </a:r>
          </a:p>
          <a:p>
            <a:pPr lvl="1">
              <a:lnSpc>
                <a:spcPct val="120000"/>
              </a:lnSpc>
              <a:spcBef>
                <a:spcPts val="0"/>
              </a:spcBef>
              <a:spcAft>
                <a:spcPts val="1200"/>
              </a:spcAft>
            </a:pPr>
            <a:r>
              <a:rPr lang="en-US" sz="1800" dirty="0"/>
              <a:t>Outcome: Breast cancer diagnosis within 10 years of first mammogram in the registry</a:t>
            </a:r>
          </a:p>
        </p:txBody>
      </p:sp>
      <p:sp>
        <p:nvSpPr>
          <p:cNvPr id="4" name="Slide Number Placeholder 3"/>
          <p:cNvSpPr>
            <a:spLocks noGrp="1"/>
          </p:cNvSpPr>
          <p:nvPr>
            <p:ph type="sldNum" sz="quarter" idx="4"/>
          </p:nvPr>
        </p:nvSpPr>
        <p:spPr/>
        <p:txBody>
          <a:bodyPr/>
          <a:lstStyle/>
          <a:p>
            <a:fld id="{7BCC8D0D-EAEC-449D-9161-023DFF90F2E2}" type="slidenum">
              <a:rPr lang="en-US" smtClean="0"/>
              <a:pPr/>
              <a:t>58</a:t>
            </a:fld>
            <a:endParaRPr lang="en-US" dirty="0"/>
          </a:p>
        </p:txBody>
      </p:sp>
    </p:spTree>
    <p:extLst>
      <p:ext uri="{BB962C8B-B14F-4D97-AF65-F5344CB8AC3E}">
        <p14:creationId xmlns:p14="http://schemas.microsoft.com/office/powerpoint/2010/main" val="149149777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8775" y="1135063"/>
                <a:ext cx="8428355" cy="4440191"/>
              </a:xfrm>
            </p:spPr>
            <p:txBody>
              <a:bodyPr/>
              <a:lstStyle/>
              <a:p>
                <a:pPr>
                  <a:lnSpc>
                    <a:spcPct val="110000"/>
                  </a:lnSpc>
                  <a:spcBef>
                    <a:spcPts val="1800"/>
                  </a:spcBef>
                </a:pPr>
                <a:r>
                  <a:rPr lang="en-US" sz="2000" dirty="0"/>
                  <a:t>Estimate effect of breast density on breast cancer and the extent to which the effect differs among obese and non-obese women</a:t>
                </a:r>
              </a:p>
              <a:p>
                <a:pPr lvl="1">
                  <a:lnSpc>
                    <a:spcPct val="110000"/>
                  </a:lnSpc>
                  <a:spcBef>
                    <a:spcPts val="1800"/>
                  </a:spcBef>
                </a:pPr>
                <a14:m>
                  <m:oMath xmlns:m="http://schemas.openxmlformats.org/officeDocument/2006/math">
                    <m:r>
                      <m:rPr>
                        <m:sty m:val="p"/>
                      </m:rPr>
                      <a:rPr lang="en-US" sz="1800" b="0" i="0" dirty="0" smtClean="0">
                        <a:latin typeface="Cambria Math"/>
                      </a:rPr>
                      <m:t>Logit</m:t>
                    </m:r>
                    <m:d>
                      <m:dPr>
                        <m:ctrlPr>
                          <a:rPr lang="en-US" sz="1800" b="0" i="1" dirty="0" smtClean="0">
                            <a:latin typeface="Cambria Math" panose="02040503050406030204" pitchFamily="18" charset="0"/>
                          </a:rPr>
                        </m:ctrlPr>
                      </m:dPr>
                      <m:e>
                        <m:r>
                          <m:rPr>
                            <m:sty m:val="p"/>
                          </m:rPr>
                          <a:rPr lang="en-US" sz="1800" b="0" i="0" dirty="0" smtClean="0">
                            <a:latin typeface="Cambria Math"/>
                          </a:rPr>
                          <m:t>cancer</m:t>
                        </m:r>
                        <m:r>
                          <a:rPr lang="en-US" sz="1800" b="0" i="0" dirty="0" smtClean="0">
                            <a:latin typeface="Cambria Math"/>
                          </a:rPr>
                          <m:t> </m:t>
                        </m:r>
                      </m:e>
                      <m:e>
                        <m:r>
                          <a:rPr lang="en-US" sz="1800" b="0" i="0" dirty="0" smtClean="0">
                            <a:latin typeface="Cambria Math"/>
                          </a:rPr>
                          <m:t> </m:t>
                        </m:r>
                        <m:r>
                          <m:rPr>
                            <m:sty m:val="p"/>
                          </m:rPr>
                          <a:rPr lang="en-US" sz="1800" b="0" i="0" dirty="0" smtClean="0">
                            <a:latin typeface="Cambria Math"/>
                          </a:rPr>
                          <m:t>breast</m:t>
                        </m:r>
                        <m:r>
                          <a:rPr lang="en-US" sz="1800" b="0" i="0" dirty="0" smtClean="0">
                            <a:latin typeface="Cambria Math"/>
                          </a:rPr>
                          <m:t> </m:t>
                        </m:r>
                        <m:r>
                          <m:rPr>
                            <m:sty m:val="p"/>
                          </m:rPr>
                          <a:rPr lang="en-US" sz="1800" b="0" i="0" dirty="0" smtClean="0">
                            <a:latin typeface="Cambria Math"/>
                          </a:rPr>
                          <m:t>density</m:t>
                        </m:r>
                        <m:r>
                          <a:rPr lang="en-US" sz="1800" b="0" i="0" dirty="0" smtClean="0">
                            <a:latin typeface="Cambria Math"/>
                          </a:rPr>
                          <m:t>, </m:t>
                        </m:r>
                        <m:r>
                          <m:rPr>
                            <m:sty m:val="p"/>
                          </m:rPr>
                          <a:rPr lang="en-US" sz="1800" b="0" i="0" dirty="0" smtClean="0">
                            <a:latin typeface="Cambria Math"/>
                          </a:rPr>
                          <m:t>obesity</m:t>
                        </m:r>
                        <m:r>
                          <a:rPr lang="en-US" sz="1800" b="0" i="0" dirty="0" smtClean="0">
                            <a:latin typeface="Cambria Math"/>
                          </a:rPr>
                          <m:t>, </m:t>
                        </m:r>
                        <m:r>
                          <m:rPr>
                            <m:sty m:val="p"/>
                          </m:rPr>
                          <a:rPr lang="en-US" sz="1800" b="0" i="0" dirty="0" smtClean="0">
                            <a:latin typeface="Cambria Math"/>
                          </a:rPr>
                          <m:t>breast</m:t>
                        </m:r>
                        <m:r>
                          <a:rPr lang="en-US" sz="1800" b="0" i="0" dirty="0" smtClean="0">
                            <a:latin typeface="Cambria Math"/>
                          </a:rPr>
                          <m:t> </m:t>
                        </m:r>
                        <m:r>
                          <m:rPr>
                            <m:sty m:val="p"/>
                          </m:rPr>
                          <a:rPr lang="en-US" sz="1800" b="0" i="0" dirty="0" smtClean="0">
                            <a:latin typeface="Cambria Math"/>
                          </a:rPr>
                          <m:t>density</m:t>
                        </m:r>
                        <m:r>
                          <a:rPr lang="en-US" sz="1800" b="0" i="0" dirty="0" smtClean="0">
                            <a:latin typeface="Cambria Math"/>
                          </a:rPr>
                          <m:t>∗</m:t>
                        </m:r>
                        <m:r>
                          <m:rPr>
                            <m:sty m:val="p"/>
                          </m:rPr>
                          <a:rPr lang="en-US" sz="1800" b="0" i="0" dirty="0" smtClean="0">
                            <a:latin typeface="Cambria Math"/>
                          </a:rPr>
                          <m:t>obesity</m:t>
                        </m:r>
                      </m:e>
                    </m:d>
                    <m:r>
                      <a:rPr lang="en-US" sz="1800" b="0" i="0" dirty="0" smtClean="0">
                        <a:latin typeface="Cambria Math"/>
                      </a:rPr>
                      <m:t>= </m:t>
                    </m:r>
                    <m:r>
                      <m:rPr>
                        <m:sty m:val="p"/>
                      </m:rPr>
                      <a:rPr lang="en-US" sz="1800" dirty="0" smtClean="0">
                        <a:latin typeface="Cambria Math"/>
                      </a:rPr>
                      <m:t>exp</m:t>
                    </m:r>
                    <m:r>
                      <a:rPr lang="en-US" sz="1800" dirty="0" smtClean="0">
                        <a:latin typeface="Cambria Math"/>
                      </a:rPr>
                      <m:t>(</m:t>
                    </m:r>
                    <m:sSub>
                      <m:sSubPr>
                        <m:ctrlPr>
                          <a:rPr lang="en-US" sz="1800" i="1" dirty="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m:rPr>
                                <m:sty m:val="p"/>
                              </m:rPr>
                              <a:rPr lang="en-US" sz="1800" dirty="0">
                                <a:latin typeface="Cambria Math"/>
                              </a:rPr>
                              <m:t>β</m:t>
                            </m:r>
                          </m:e>
                        </m:acc>
                      </m:e>
                      <m:sub>
                        <m:r>
                          <a:rPr lang="en-US" sz="1800" i="1" dirty="0">
                            <a:latin typeface="Cambria Math"/>
                          </a:rPr>
                          <m:t>0</m:t>
                        </m:r>
                      </m:sub>
                    </m:sSub>
                    <m:r>
                      <a:rPr lang="en-US" sz="1800" dirty="0">
                        <a:latin typeface="Cambria Math"/>
                      </a:rPr>
                      <m:t>+</m:t>
                    </m:r>
                    <m:sSub>
                      <m:sSubPr>
                        <m:ctrlPr>
                          <a:rPr lang="en-US" sz="1800" i="1" dirty="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m:rPr>
                                <m:sty m:val="p"/>
                              </m:rPr>
                              <a:rPr lang="en-US" sz="1800" dirty="0">
                                <a:latin typeface="Cambria Math"/>
                              </a:rPr>
                              <m:t>β</m:t>
                            </m:r>
                          </m:e>
                        </m:acc>
                      </m:e>
                      <m:sub>
                        <m:r>
                          <a:rPr lang="en-US" sz="1800" i="1" dirty="0">
                            <a:latin typeface="Cambria Math"/>
                          </a:rPr>
                          <m:t>1</m:t>
                        </m:r>
                      </m:sub>
                    </m:sSub>
                    <m:r>
                      <a:rPr lang="en-US" sz="1800" b="0" i="0" dirty="0" smtClean="0">
                        <a:latin typeface="Cambria Math"/>
                      </a:rPr>
                      <m:t>∗</m:t>
                    </m:r>
                    <m:r>
                      <m:rPr>
                        <m:sty m:val="p"/>
                      </m:rPr>
                      <a:rPr lang="en-US" sz="1800" b="0" i="0" dirty="0" smtClean="0">
                        <a:latin typeface="Cambria Math"/>
                      </a:rPr>
                      <m:t>breast</m:t>
                    </m:r>
                    <m:r>
                      <a:rPr lang="en-US" sz="1800" b="0" i="0" dirty="0" smtClean="0">
                        <a:latin typeface="Cambria Math"/>
                      </a:rPr>
                      <m:t> </m:t>
                    </m:r>
                    <m:r>
                      <m:rPr>
                        <m:sty m:val="p"/>
                      </m:rPr>
                      <a:rPr lang="en-US" sz="1800" b="0" i="0" dirty="0" smtClean="0">
                        <a:latin typeface="Cambria Math"/>
                      </a:rPr>
                      <m:t>density</m:t>
                    </m:r>
                    <m:r>
                      <a:rPr lang="en-US" sz="1800" b="0" i="0" dirty="0" smtClean="0">
                        <a:latin typeface="Cambria Math"/>
                      </a:rPr>
                      <m:t>+</m:t>
                    </m:r>
                    <m:sSub>
                      <m:sSubPr>
                        <m:ctrlPr>
                          <a:rPr lang="en-US" sz="1800" b="0" i="1" dirty="0" smtClean="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m:rPr>
                                <m:sty m:val="p"/>
                              </m:rPr>
                              <a:rPr lang="en-US" sz="1800" b="0" i="0" dirty="0" smtClean="0">
                                <a:latin typeface="Cambria Math"/>
                                <a:ea typeface="Cambria Math"/>
                              </a:rPr>
                              <m:t>β</m:t>
                            </m:r>
                          </m:e>
                        </m:acc>
                      </m:e>
                      <m:sub>
                        <m:r>
                          <a:rPr lang="en-US" sz="1800" b="0" i="0" dirty="0" smtClean="0">
                            <a:latin typeface="Cambria Math"/>
                          </a:rPr>
                          <m:t>2</m:t>
                        </m:r>
                      </m:sub>
                    </m:sSub>
                    <m:r>
                      <a:rPr lang="en-US" sz="1800" b="0" i="0" dirty="0" smtClean="0">
                        <a:latin typeface="Cambria Math"/>
                      </a:rPr>
                      <m:t>∗</m:t>
                    </m:r>
                    <m:r>
                      <m:rPr>
                        <m:sty m:val="p"/>
                      </m:rPr>
                      <a:rPr lang="en-US" sz="1800" b="0" i="0" dirty="0" smtClean="0">
                        <a:latin typeface="Cambria Math"/>
                      </a:rPr>
                      <m:t>obesity</m:t>
                    </m:r>
                    <m:r>
                      <a:rPr lang="en-US" sz="1800" b="0" i="0" dirty="0" smtClean="0">
                        <a:latin typeface="Cambria Math"/>
                      </a:rPr>
                      <m:t>+</m:t>
                    </m:r>
                    <m:sSub>
                      <m:sSubPr>
                        <m:ctrlPr>
                          <a:rPr lang="en-US" sz="1800" b="0" i="1" dirty="0" smtClean="0">
                            <a:latin typeface="Cambria Math" panose="02040503050406030204" pitchFamily="18" charset="0"/>
                          </a:rPr>
                        </m:ctrlPr>
                      </m:sSubPr>
                      <m:e>
                        <m:acc>
                          <m:accPr>
                            <m:chr m:val="̂"/>
                            <m:ctrlPr>
                              <a:rPr lang="en-US" sz="1800" b="0" i="1" dirty="0" smtClean="0">
                                <a:latin typeface="Cambria Math" panose="02040503050406030204" pitchFamily="18" charset="0"/>
                              </a:rPr>
                            </m:ctrlPr>
                          </m:accPr>
                          <m:e>
                            <m:r>
                              <m:rPr>
                                <m:sty m:val="p"/>
                              </m:rPr>
                              <a:rPr lang="en-US" sz="1800" b="0" i="0" dirty="0" smtClean="0">
                                <a:latin typeface="Cambria Math"/>
                                <a:ea typeface="Cambria Math"/>
                              </a:rPr>
                              <m:t>β</m:t>
                            </m:r>
                          </m:e>
                        </m:acc>
                      </m:e>
                      <m:sub>
                        <m:r>
                          <a:rPr lang="en-US" sz="1800" b="0" i="0" dirty="0" smtClean="0">
                            <a:latin typeface="Cambria Math"/>
                          </a:rPr>
                          <m:t>3</m:t>
                        </m:r>
                      </m:sub>
                    </m:sSub>
                    <m:r>
                      <a:rPr lang="en-US" sz="1800" b="0" i="0" dirty="0" smtClean="0">
                        <a:latin typeface="Cambria Math"/>
                      </a:rPr>
                      <m:t>∗</m:t>
                    </m:r>
                    <m:r>
                      <m:rPr>
                        <m:sty m:val="p"/>
                      </m:rPr>
                      <a:rPr lang="en-US" sz="1800" b="0" i="0" dirty="0" smtClean="0">
                        <a:latin typeface="Cambria Math"/>
                      </a:rPr>
                      <m:t>breast</m:t>
                    </m:r>
                    <m:r>
                      <a:rPr lang="en-US" sz="1800" b="0" i="0" dirty="0" smtClean="0">
                        <a:latin typeface="Cambria Math"/>
                      </a:rPr>
                      <m:t> </m:t>
                    </m:r>
                    <m:r>
                      <m:rPr>
                        <m:sty m:val="p"/>
                      </m:rPr>
                      <a:rPr lang="en-US" sz="1800" b="0" i="0" dirty="0" smtClean="0">
                        <a:latin typeface="Cambria Math"/>
                      </a:rPr>
                      <m:t>density</m:t>
                    </m:r>
                    <m:r>
                      <a:rPr lang="en-US" sz="1800" b="0" i="0" dirty="0" smtClean="0">
                        <a:latin typeface="Cambria Math"/>
                      </a:rPr>
                      <m:t>∗</m:t>
                    </m:r>
                    <m:r>
                      <m:rPr>
                        <m:sty m:val="p"/>
                      </m:rPr>
                      <a:rPr lang="en-US" sz="1800" b="0" i="0" dirty="0" smtClean="0">
                        <a:latin typeface="Cambria Math"/>
                      </a:rPr>
                      <m:t>obesity</m:t>
                    </m:r>
                  </m:oMath>
                </a14:m>
                <a:r>
                  <a:rPr lang="en-US" sz="1800" dirty="0"/>
                  <a:t>)</a:t>
                </a:r>
              </a:p>
              <a:p>
                <a:pPr lvl="1">
                  <a:lnSpc>
                    <a:spcPct val="110000"/>
                  </a:lnSpc>
                  <a:spcBef>
                    <a:spcPts val="1800"/>
                  </a:spcBef>
                </a:pPr>
                <a:endParaRPr lang="en-US" sz="1800" dirty="0"/>
              </a:p>
              <a:p>
                <a:pPr lvl="1">
                  <a:lnSpc>
                    <a:spcPct val="110000"/>
                  </a:lnSpc>
                  <a:spcBef>
                    <a:spcPts val="1800"/>
                  </a:spcBef>
                </a:pPr>
                <a:endParaRPr lang="en-US" sz="1800" dirty="0"/>
              </a:p>
              <a:p>
                <a:pPr marL="230187" lvl="1" indent="0">
                  <a:lnSpc>
                    <a:spcPct val="110000"/>
                  </a:lnSpc>
                  <a:spcBef>
                    <a:spcPts val="1800"/>
                  </a:spcBef>
                  <a:buNone/>
                </a:pPr>
                <a:endParaRPr lang="en-US" sz="2000" dirty="0"/>
              </a:p>
              <a:p>
                <a:pPr lvl="1">
                  <a:lnSpc>
                    <a:spcPct val="110000"/>
                  </a:lnSpc>
                  <a:spcBef>
                    <a:spcPts val="1800"/>
                  </a:spcBef>
                </a:pPr>
                <a:endParaRPr lang="en-US" sz="2000" dirty="0"/>
              </a:p>
              <a:p>
                <a:pPr lvl="1">
                  <a:lnSpc>
                    <a:spcPct val="110000"/>
                  </a:lnSpc>
                  <a:spcBef>
                    <a:spcPts val="1800"/>
                  </a:spcBef>
                </a:pPr>
                <a:endParaRPr lang="en-US" sz="20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8775" y="1135063"/>
                <a:ext cx="8428355" cy="4440191"/>
              </a:xfrm>
              <a:blipFill rotWithShape="1">
                <a:blip r:embed="rId2"/>
                <a:stretch>
                  <a:fillRect l="-651" t="-549"/>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BCC8D0D-EAEC-449D-9161-023DFF90F2E2}" type="slidenum">
              <a:rPr lang="en-US" smtClean="0"/>
              <a:pPr/>
              <a:t>59</a:t>
            </a:fld>
            <a:endParaRPr lang="en-US" dirty="0"/>
          </a:p>
        </p:txBody>
      </p:sp>
      <mc:AlternateContent xmlns:mc="http://schemas.openxmlformats.org/markup-compatibility/2006" xmlns:a14="http://schemas.microsoft.com/office/drawing/2010/main">
        <mc:Choice Requires="a14">
          <p:sp>
            <p:nvSpPr>
              <p:cNvPr id="6" name="Rounded Rectangle 4"/>
              <p:cNvSpPr/>
              <p:nvPr/>
            </p:nvSpPr>
            <p:spPr>
              <a:xfrm>
                <a:off x="374650" y="463831"/>
                <a:ext cx="841248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82880" tIns="91440" rIns="18288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6" name="Rounded Rectangle 4"/>
              <p:cNvSpPr>
                <a:spLocks noRot="1" noChangeAspect="1" noMove="1" noResize="1" noEditPoints="1" noAdjustHandles="1" noChangeArrowheads="1" noChangeShapeType="1" noTextEdit="1"/>
              </p:cNvSpPr>
              <p:nvPr/>
            </p:nvSpPr>
            <p:spPr>
              <a:xfrm>
                <a:off x="374650" y="463831"/>
                <a:ext cx="8412480" cy="548640"/>
              </a:xfrm>
              <a:prstGeom prst="rect">
                <a:avLst/>
              </a:prstGeom>
              <a:blipFill rotWithShape="1">
                <a:blip r:embed="rId3"/>
                <a:stretch>
                  <a:fillRect b="-7292"/>
                </a:stretch>
              </a:blipFill>
              <a:ln>
                <a:solidFill>
                  <a:srgbClr val="7030A0"/>
                </a:solidFill>
              </a:ln>
            </p:spPr>
            <p:txBody>
              <a:bodyPr/>
              <a:lstStyle/>
              <a:p>
                <a:r>
                  <a:rPr lang="en-US">
                    <a:noFill/>
                  </a:rPr>
                  <a:t> </a:t>
                </a:r>
              </a:p>
            </p:txBody>
          </p:sp>
        </mc:Fallback>
      </mc:AlternateContent>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583" y="2864965"/>
            <a:ext cx="7464833" cy="2709288"/>
          </a:xfrm>
          <a:prstGeom prst="rect">
            <a:avLst/>
          </a:prstGeom>
        </p:spPr>
      </p:pic>
    </p:spTree>
    <p:extLst>
      <p:ext uri="{BB962C8B-B14F-4D97-AF65-F5344CB8AC3E}">
        <p14:creationId xmlns:p14="http://schemas.microsoft.com/office/powerpoint/2010/main" val="3562037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6B42E-5F7D-4EB3-AAAC-49AC97A7FF44}"/>
              </a:ext>
            </a:extLst>
          </p:cNvPr>
          <p:cNvSpPr>
            <a:spLocks noGrp="1"/>
          </p:cNvSpPr>
          <p:nvPr>
            <p:ph type="title"/>
          </p:nvPr>
        </p:nvSpPr>
        <p:spPr>
          <a:xfrm>
            <a:off x="653732" y="438912"/>
            <a:ext cx="8089901" cy="575094"/>
          </a:xfrm>
        </p:spPr>
        <p:txBody>
          <a:bodyPr/>
          <a:lstStyle/>
          <a:p>
            <a:r>
              <a:rPr lang="en-US" dirty="0"/>
              <a:t>Advantages of Simulation Group</a:t>
            </a:r>
          </a:p>
        </p:txBody>
      </p:sp>
      <p:sp>
        <p:nvSpPr>
          <p:cNvPr id="3" name="Content Placeholder 2">
            <a:extLst>
              <a:ext uri="{FF2B5EF4-FFF2-40B4-BE49-F238E27FC236}">
                <a16:creationId xmlns:a16="http://schemas.microsoft.com/office/drawing/2014/main" id="{1199E83B-89A3-4ACF-AF3A-FEF2989047BA}"/>
              </a:ext>
            </a:extLst>
          </p:cNvPr>
          <p:cNvSpPr>
            <a:spLocks noGrp="1"/>
          </p:cNvSpPr>
          <p:nvPr>
            <p:ph idx="1"/>
          </p:nvPr>
        </p:nvSpPr>
        <p:spPr/>
        <p:txBody>
          <a:bodyPr/>
          <a:lstStyle/>
          <a:p>
            <a:r>
              <a:rPr lang="en-US" sz="2800" dirty="0"/>
              <a:t>Extremely public health relevant.</a:t>
            </a:r>
          </a:p>
          <a:p>
            <a:r>
              <a:rPr lang="en-US" sz="2800" dirty="0"/>
              <a:t>If your brain hurts thinking about cognitive reserve estimation methods, writing out the simulations will help. </a:t>
            </a:r>
          </a:p>
          <a:p>
            <a:r>
              <a:rPr lang="en-US" sz="2800" dirty="0"/>
              <a:t>Very flexible tool you will likely use in other settings</a:t>
            </a:r>
          </a:p>
          <a:p>
            <a:r>
              <a:rPr lang="en-US" sz="2800" dirty="0"/>
              <a:t>Data Use Agreements are very flexible – you can take the data home with you!</a:t>
            </a:r>
            <a:endParaRPr lang="en-US" dirty="0"/>
          </a:p>
          <a:p>
            <a:endParaRPr lang="en-US" dirty="0"/>
          </a:p>
        </p:txBody>
      </p:sp>
      <p:sp>
        <p:nvSpPr>
          <p:cNvPr id="4" name="Slide Number Placeholder 3">
            <a:extLst>
              <a:ext uri="{FF2B5EF4-FFF2-40B4-BE49-F238E27FC236}">
                <a16:creationId xmlns:a16="http://schemas.microsoft.com/office/drawing/2014/main" id="{2E48A704-5D54-49C7-90E8-35066077FBC0}"/>
              </a:ext>
            </a:extLst>
          </p:cNvPr>
          <p:cNvSpPr>
            <a:spLocks noGrp="1"/>
          </p:cNvSpPr>
          <p:nvPr>
            <p:ph type="sldNum" sz="quarter" idx="4"/>
          </p:nvPr>
        </p:nvSpPr>
        <p:spPr/>
        <p:txBody>
          <a:bodyPr/>
          <a:lstStyle/>
          <a:p>
            <a:fld id="{7BCC8D0D-EAEC-449D-9161-023DFF90F2E2}" type="slidenum">
              <a:rPr lang="en-US" smtClean="0"/>
              <a:pPr/>
              <a:t>6</a:t>
            </a:fld>
            <a:endParaRPr lang="en-US" dirty="0"/>
          </a:p>
        </p:txBody>
      </p:sp>
    </p:spTree>
    <p:extLst>
      <p:ext uri="{BB962C8B-B14F-4D97-AF65-F5344CB8AC3E}">
        <p14:creationId xmlns:p14="http://schemas.microsoft.com/office/powerpoint/2010/main" val="130010232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8775" y="1135063"/>
                <a:ext cx="8428355" cy="4440191"/>
              </a:xfrm>
            </p:spPr>
            <p:txBody>
              <a:bodyPr/>
              <a:lstStyle/>
              <a:p>
                <a:pPr>
                  <a:lnSpc>
                    <a:spcPct val="110000"/>
                  </a:lnSpc>
                  <a:spcBef>
                    <a:spcPts val="1800"/>
                  </a:spcBef>
                </a:pPr>
                <a:r>
                  <a:rPr lang="en-US" sz="2000" dirty="0"/>
                  <a:t>Estimate effect of breast density on breast cancer and the extent to which the effect differs among obese and non-obese women</a:t>
                </a:r>
              </a:p>
              <a:p>
                <a:pPr lvl="1">
                  <a:lnSpc>
                    <a:spcPct val="110000"/>
                  </a:lnSpc>
                  <a:spcBef>
                    <a:spcPts val="600"/>
                  </a:spcBef>
                </a:pPr>
                <a14:m>
                  <m:oMath xmlns:m="http://schemas.openxmlformats.org/officeDocument/2006/math">
                    <m:r>
                      <m:rPr>
                        <m:sty m:val="p"/>
                      </m:rPr>
                      <a:rPr lang="en-US" sz="1800" dirty="0">
                        <a:latin typeface="Cambria Math"/>
                      </a:rPr>
                      <m:t>Logit</m:t>
                    </m:r>
                    <m:d>
                      <m:dPr>
                        <m:ctrlPr>
                          <a:rPr lang="en-US" sz="1800" i="1" dirty="0">
                            <a:latin typeface="Cambria Math" panose="02040503050406030204" pitchFamily="18" charset="0"/>
                          </a:rPr>
                        </m:ctrlPr>
                      </m:dPr>
                      <m:e>
                        <m:r>
                          <m:rPr>
                            <m:sty m:val="p"/>
                          </m:rPr>
                          <a:rPr lang="en-US" sz="1800" dirty="0">
                            <a:latin typeface="Cambria Math"/>
                          </a:rPr>
                          <m:t>cancer</m:t>
                        </m:r>
                        <m:r>
                          <a:rPr lang="en-US" sz="1800" dirty="0">
                            <a:latin typeface="Cambria Math"/>
                          </a:rPr>
                          <m:t> </m:t>
                        </m:r>
                      </m:e>
                      <m:e>
                        <m:r>
                          <a:rPr lang="en-US" sz="1800" dirty="0">
                            <a:latin typeface="Cambria Math"/>
                          </a:rPr>
                          <m:t> </m:t>
                        </m:r>
                        <m:r>
                          <m:rPr>
                            <m:sty m:val="p"/>
                          </m:rPr>
                          <a:rPr lang="en-US" sz="1800" dirty="0">
                            <a:latin typeface="Cambria Math"/>
                          </a:rPr>
                          <m:t>breast</m:t>
                        </m:r>
                        <m:r>
                          <a:rPr lang="en-US" sz="1800" dirty="0">
                            <a:latin typeface="Cambria Math"/>
                          </a:rPr>
                          <m:t> </m:t>
                        </m:r>
                        <m:r>
                          <m:rPr>
                            <m:sty m:val="p"/>
                          </m:rPr>
                          <a:rPr lang="en-US" sz="1800" dirty="0">
                            <a:latin typeface="Cambria Math"/>
                          </a:rPr>
                          <m:t>density</m:t>
                        </m:r>
                        <m:r>
                          <a:rPr lang="en-US" sz="1800" dirty="0">
                            <a:latin typeface="Cambria Math"/>
                          </a:rPr>
                          <m:t>, </m:t>
                        </m:r>
                        <m:r>
                          <m:rPr>
                            <m:sty m:val="p"/>
                          </m:rPr>
                          <a:rPr lang="en-US" sz="1800" dirty="0">
                            <a:latin typeface="Cambria Math"/>
                          </a:rPr>
                          <m:t>obesity</m:t>
                        </m:r>
                        <m:r>
                          <a:rPr lang="en-US" sz="1800" b="0" i="0" dirty="0" smtClean="0">
                            <a:latin typeface="Cambria Math"/>
                          </a:rPr>
                          <m:t>=0</m:t>
                        </m:r>
                      </m:e>
                    </m:d>
                    <m:r>
                      <a:rPr lang="en-US" sz="1800" dirty="0">
                        <a:latin typeface="Cambria Math"/>
                      </a:rPr>
                      <m:t>= </m:t>
                    </m:r>
                    <m:r>
                      <m:rPr>
                        <m:sty m:val="p"/>
                      </m:rPr>
                      <a:rPr lang="en-US" sz="1800" dirty="0">
                        <a:latin typeface="Cambria Math"/>
                      </a:rPr>
                      <m:t>exp</m:t>
                    </m:r>
                    <m:r>
                      <a:rPr lang="en-US" sz="1800" dirty="0">
                        <a:latin typeface="Cambria Math"/>
                      </a:rPr>
                      <m:t>(</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m:rPr>
                                <m:sty m:val="p"/>
                              </m:rPr>
                              <a:rPr lang="en-US" sz="1800" dirty="0">
                                <a:latin typeface="Cambria Math"/>
                              </a:rPr>
                              <m:t>β</m:t>
                            </m:r>
                          </m:e>
                        </m:acc>
                      </m:e>
                      <m:sub>
                        <m:r>
                          <a:rPr lang="en-US" sz="1800" i="1" dirty="0">
                            <a:latin typeface="Cambria Math"/>
                          </a:rPr>
                          <m:t>0</m:t>
                        </m:r>
                      </m:sub>
                    </m:sSub>
                    <m:r>
                      <a:rPr lang="en-US" sz="1800" dirty="0">
                        <a:latin typeface="Cambria Math"/>
                      </a:rPr>
                      <m:t>+</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m:rPr>
                                <m:sty m:val="p"/>
                              </m:rPr>
                              <a:rPr lang="en-US" sz="1800" dirty="0">
                                <a:latin typeface="Cambria Math"/>
                              </a:rPr>
                              <m:t>β</m:t>
                            </m:r>
                          </m:e>
                        </m:acc>
                      </m:e>
                      <m:sub>
                        <m:r>
                          <a:rPr lang="en-US" sz="1800" i="1" dirty="0">
                            <a:latin typeface="Cambria Math"/>
                          </a:rPr>
                          <m:t>1</m:t>
                        </m:r>
                      </m:sub>
                    </m:sSub>
                    <m:r>
                      <a:rPr lang="en-US" sz="1800" dirty="0">
                        <a:latin typeface="Cambria Math"/>
                      </a:rPr>
                      <m:t>∗</m:t>
                    </m:r>
                    <m:r>
                      <m:rPr>
                        <m:sty m:val="p"/>
                      </m:rPr>
                      <a:rPr lang="en-US" sz="1800" dirty="0">
                        <a:latin typeface="Cambria Math"/>
                      </a:rPr>
                      <m:t>breast</m:t>
                    </m:r>
                    <m:r>
                      <a:rPr lang="en-US" sz="1800" dirty="0">
                        <a:latin typeface="Cambria Math"/>
                      </a:rPr>
                      <m:t> </m:t>
                    </m:r>
                    <m:r>
                      <m:rPr>
                        <m:sty m:val="p"/>
                      </m:rPr>
                      <a:rPr lang="en-US" sz="1800" dirty="0">
                        <a:latin typeface="Cambria Math"/>
                      </a:rPr>
                      <m:t>density</m:t>
                    </m:r>
                  </m:oMath>
                </a14:m>
                <a:r>
                  <a:rPr lang="en-US" sz="1800" dirty="0"/>
                  <a:t>)</a:t>
                </a:r>
              </a:p>
              <a:p>
                <a:pPr lvl="1">
                  <a:lnSpc>
                    <a:spcPct val="110000"/>
                  </a:lnSpc>
                  <a:spcBef>
                    <a:spcPts val="1800"/>
                  </a:spcBef>
                </a:pPr>
                <a:endParaRPr lang="en-US" sz="1800" dirty="0"/>
              </a:p>
              <a:p>
                <a:pPr lvl="1">
                  <a:lnSpc>
                    <a:spcPct val="110000"/>
                  </a:lnSpc>
                  <a:spcBef>
                    <a:spcPts val="1800"/>
                  </a:spcBef>
                </a:pPr>
                <a:endParaRPr lang="en-US" sz="1800" dirty="0"/>
              </a:p>
              <a:p>
                <a:pPr lvl="1">
                  <a:lnSpc>
                    <a:spcPct val="110000"/>
                  </a:lnSpc>
                  <a:spcBef>
                    <a:spcPts val="1800"/>
                  </a:spcBef>
                </a:pPr>
                <a:endParaRPr lang="en-US" sz="1800" dirty="0"/>
              </a:p>
              <a:p>
                <a:pPr lvl="1">
                  <a:lnSpc>
                    <a:spcPct val="110000"/>
                  </a:lnSpc>
                  <a:spcBef>
                    <a:spcPts val="1800"/>
                  </a:spcBef>
                </a:pPr>
                <a14:m>
                  <m:oMath xmlns:m="http://schemas.openxmlformats.org/officeDocument/2006/math">
                    <m:r>
                      <m:rPr>
                        <m:sty m:val="p"/>
                      </m:rPr>
                      <a:rPr lang="en-US" sz="1800" dirty="0">
                        <a:latin typeface="Cambria Math"/>
                      </a:rPr>
                      <m:t>Logit</m:t>
                    </m:r>
                    <m:d>
                      <m:dPr>
                        <m:ctrlPr>
                          <a:rPr lang="en-US" sz="1800" i="1" dirty="0">
                            <a:latin typeface="Cambria Math" panose="02040503050406030204" pitchFamily="18" charset="0"/>
                          </a:rPr>
                        </m:ctrlPr>
                      </m:dPr>
                      <m:e>
                        <m:r>
                          <m:rPr>
                            <m:sty m:val="p"/>
                          </m:rPr>
                          <a:rPr lang="en-US" sz="1800" dirty="0">
                            <a:latin typeface="Cambria Math"/>
                          </a:rPr>
                          <m:t>cancer</m:t>
                        </m:r>
                        <m:r>
                          <a:rPr lang="en-US" sz="1800" dirty="0">
                            <a:latin typeface="Cambria Math"/>
                          </a:rPr>
                          <m:t> </m:t>
                        </m:r>
                      </m:e>
                      <m:e>
                        <m:r>
                          <a:rPr lang="en-US" sz="1800" dirty="0">
                            <a:latin typeface="Cambria Math"/>
                          </a:rPr>
                          <m:t> </m:t>
                        </m:r>
                        <m:r>
                          <m:rPr>
                            <m:sty m:val="p"/>
                          </m:rPr>
                          <a:rPr lang="en-US" sz="1800" dirty="0">
                            <a:latin typeface="Cambria Math"/>
                          </a:rPr>
                          <m:t>breast</m:t>
                        </m:r>
                        <m:r>
                          <a:rPr lang="en-US" sz="1800" dirty="0">
                            <a:latin typeface="Cambria Math"/>
                          </a:rPr>
                          <m:t> </m:t>
                        </m:r>
                        <m:r>
                          <m:rPr>
                            <m:sty m:val="p"/>
                          </m:rPr>
                          <a:rPr lang="en-US" sz="1800" dirty="0">
                            <a:latin typeface="Cambria Math"/>
                          </a:rPr>
                          <m:t>density</m:t>
                        </m:r>
                        <m:r>
                          <a:rPr lang="en-US" sz="1800" dirty="0">
                            <a:latin typeface="Cambria Math"/>
                          </a:rPr>
                          <m:t>, </m:t>
                        </m:r>
                        <m:r>
                          <m:rPr>
                            <m:sty m:val="p"/>
                          </m:rPr>
                          <a:rPr lang="en-US" sz="1800" dirty="0">
                            <a:latin typeface="Cambria Math"/>
                          </a:rPr>
                          <m:t>obesity</m:t>
                        </m:r>
                        <m:r>
                          <a:rPr lang="en-US" sz="1800" dirty="0">
                            <a:latin typeface="Cambria Math"/>
                          </a:rPr>
                          <m:t>=</m:t>
                        </m:r>
                        <m:r>
                          <a:rPr lang="en-US" sz="1800" b="0" i="1" dirty="0" smtClean="0">
                            <a:latin typeface="Cambria Math"/>
                          </a:rPr>
                          <m:t>1</m:t>
                        </m:r>
                      </m:e>
                    </m:d>
                    <m:r>
                      <a:rPr lang="en-US" sz="1800" dirty="0">
                        <a:latin typeface="Cambria Math"/>
                      </a:rPr>
                      <m:t>= </m:t>
                    </m:r>
                    <m:r>
                      <m:rPr>
                        <m:sty m:val="p"/>
                      </m:rPr>
                      <a:rPr lang="en-US" sz="1800" dirty="0">
                        <a:latin typeface="Cambria Math"/>
                      </a:rPr>
                      <m:t>exp</m:t>
                    </m:r>
                    <m:r>
                      <a:rPr lang="en-US" sz="1800" dirty="0">
                        <a:latin typeface="Cambria Math"/>
                      </a:rPr>
                      <m:t>(</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m:rPr>
                                <m:sty m:val="p"/>
                              </m:rPr>
                              <a:rPr lang="en-US" sz="1800" dirty="0">
                                <a:latin typeface="Cambria Math"/>
                              </a:rPr>
                              <m:t>β</m:t>
                            </m:r>
                          </m:e>
                        </m:acc>
                      </m:e>
                      <m:sub>
                        <m:r>
                          <a:rPr lang="en-US" sz="1800" i="1" dirty="0">
                            <a:latin typeface="Cambria Math"/>
                          </a:rPr>
                          <m:t>0</m:t>
                        </m:r>
                      </m:sub>
                    </m:sSub>
                    <m:r>
                      <a:rPr lang="en-US" sz="1800" dirty="0">
                        <a:latin typeface="Cambria Math"/>
                      </a:rPr>
                      <m:t>+</m:t>
                    </m:r>
                    <m:sSub>
                      <m:sSubPr>
                        <m:ctrlPr>
                          <a:rPr lang="en-US" sz="1800" i="1" dirty="0">
                            <a:latin typeface="Cambria Math" panose="02040503050406030204" pitchFamily="18" charset="0"/>
                          </a:rPr>
                        </m:ctrlPr>
                      </m:sSubPr>
                      <m:e>
                        <m:acc>
                          <m:accPr>
                            <m:chr m:val="̂"/>
                            <m:ctrlPr>
                              <a:rPr lang="en-US" sz="1800" i="1" dirty="0">
                                <a:latin typeface="Cambria Math" panose="02040503050406030204" pitchFamily="18" charset="0"/>
                              </a:rPr>
                            </m:ctrlPr>
                          </m:accPr>
                          <m:e>
                            <m:r>
                              <m:rPr>
                                <m:sty m:val="p"/>
                              </m:rPr>
                              <a:rPr lang="en-US" sz="1800" dirty="0">
                                <a:latin typeface="Cambria Math"/>
                              </a:rPr>
                              <m:t>β</m:t>
                            </m:r>
                          </m:e>
                        </m:acc>
                      </m:e>
                      <m:sub>
                        <m:r>
                          <a:rPr lang="en-US" sz="1800" i="1" dirty="0">
                            <a:latin typeface="Cambria Math"/>
                          </a:rPr>
                          <m:t>1</m:t>
                        </m:r>
                      </m:sub>
                    </m:sSub>
                    <m:r>
                      <a:rPr lang="en-US" sz="1800" dirty="0">
                        <a:latin typeface="Cambria Math"/>
                      </a:rPr>
                      <m:t>∗</m:t>
                    </m:r>
                    <m:r>
                      <m:rPr>
                        <m:sty m:val="p"/>
                      </m:rPr>
                      <a:rPr lang="en-US" sz="1800" dirty="0">
                        <a:latin typeface="Cambria Math"/>
                      </a:rPr>
                      <m:t>breast</m:t>
                    </m:r>
                    <m:r>
                      <a:rPr lang="en-US" sz="1800" dirty="0">
                        <a:latin typeface="Cambria Math"/>
                      </a:rPr>
                      <m:t> </m:t>
                    </m:r>
                    <m:r>
                      <m:rPr>
                        <m:sty m:val="p"/>
                      </m:rPr>
                      <a:rPr lang="en-US" sz="1800" dirty="0">
                        <a:latin typeface="Cambria Math"/>
                      </a:rPr>
                      <m:t>density</m:t>
                    </m:r>
                  </m:oMath>
                </a14:m>
                <a:r>
                  <a:rPr lang="en-US" sz="2000" dirty="0"/>
                  <a:t>)</a:t>
                </a:r>
              </a:p>
              <a:p>
                <a:pPr lvl="1">
                  <a:lnSpc>
                    <a:spcPct val="110000"/>
                  </a:lnSpc>
                  <a:spcBef>
                    <a:spcPts val="1800"/>
                  </a:spcBef>
                </a:pPr>
                <a:endParaRPr lang="en-US" sz="2000" dirty="0"/>
              </a:p>
              <a:p>
                <a:pPr lvl="1">
                  <a:lnSpc>
                    <a:spcPct val="110000"/>
                  </a:lnSpc>
                  <a:spcBef>
                    <a:spcPts val="1800"/>
                  </a:spcBef>
                </a:pPr>
                <a:endParaRPr lang="en-US" sz="200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8775" y="1135063"/>
                <a:ext cx="8428355" cy="4440191"/>
              </a:xfrm>
              <a:blipFill rotWithShape="1">
                <a:blip r:embed="rId2"/>
                <a:stretch>
                  <a:fillRect l="-651" t="-549"/>
                </a:stretch>
              </a:blipFill>
            </p:spPr>
            <p:txBody>
              <a:bodyPr/>
              <a:lstStyle/>
              <a:p>
                <a:r>
                  <a:rPr lang="en-US">
                    <a:noFill/>
                  </a:rPr>
                  <a:t> </a:t>
                </a:r>
              </a:p>
            </p:txBody>
          </p:sp>
        </mc:Fallback>
      </mc:AlternateContent>
      <p:sp>
        <p:nvSpPr>
          <p:cNvPr id="4" name="Slide Number Placeholder 3"/>
          <p:cNvSpPr>
            <a:spLocks noGrp="1"/>
          </p:cNvSpPr>
          <p:nvPr>
            <p:ph type="sldNum" sz="quarter" idx="4"/>
          </p:nvPr>
        </p:nvSpPr>
        <p:spPr/>
        <p:txBody>
          <a:bodyPr/>
          <a:lstStyle/>
          <a:p>
            <a:fld id="{7BCC8D0D-EAEC-449D-9161-023DFF90F2E2}" type="slidenum">
              <a:rPr lang="en-US" smtClean="0"/>
              <a:pPr/>
              <a:t>60</a:t>
            </a:fld>
            <a:endParaRPr lang="en-US" dirty="0"/>
          </a:p>
        </p:txBody>
      </p:sp>
      <mc:AlternateContent xmlns:mc="http://schemas.openxmlformats.org/markup-compatibility/2006" xmlns:a14="http://schemas.microsoft.com/office/drawing/2010/main">
        <mc:Choice Requires="a14">
          <p:sp>
            <p:nvSpPr>
              <p:cNvPr id="6" name="Rounded Rectangle 4"/>
              <p:cNvSpPr/>
              <p:nvPr/>
            </p:nvSpPr>
            <p:spPr>
              <a:xfrm>
                <a:off x="374650" y="463831"/>
                <a:ext cx="841248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182880" tIns="91440" rIns="18288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6" name="Rounded Rectangle 4"/>
              <p:cNvSpPr>
                <a:spLocks noRot="1" noChangeAspect="1" noMove="1" noResize="1" noEditPoints="1" noAdjustHandles="1" noChangeArrowheads="1" noChangeShapeType="1" noTextEdit="1"/>
              </p:cNvSpPr>
              <p:nvPr/>
            </p:nvSpPr>
            <p:spPr>
              <a:xfrm>
                <a:off x="374650" y="463831"/>
                <a:ext cx="8412480" cy="548640"/>
              </a:xfrm>
              <a:prstGeom prst="rect">
                <a:avLst/>
              </a:prstGeom>
              <a:blipFill rotWithShape="1">
                <a:blip r:embed="rId3"/>
                <a:stretch>
                  <a:fillRect b="-7292"/>
                </a:stretch>
              </a:blipFill>
              <a:ln>
                <a:solidFill>
                  <a:srgbClr val="7030A0"/>
                </a:solidFill>
              </a:ln>
            </p:spPr>
            <p:txBody>
              <a:bodyPr/>
              <a:lstStyle/>
              <a:p>
                <a:r>
                  <a:rPr lang="en-US">
                    <a:noFill/>
                  </a:rPr>
                  <a:t> </a:t>
                </a:r>
              </a:p>
            </p:txBody>
          </p:sp>
        </mc:Fallback>
      </mc:AlternateContent>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45030"/>
          <a:stretch/>
        </p:blipFill>
        <p:spPr>
          <a:xfrm>
            <a:off x="1485469" y="2524836"/>
            <a:ext cx="6173062" cy="1094446"/>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44696"/>
          <a:stretch/>
        </p:blipFill>
        <p:spPr>
          <a:xfrm>
            <a:off x="1561680" y="4534466"/>
            <a:ext cx="6096851" cy="1074761"/>
          </a:xfrm>
          <a:prstGeom prst="rect">
            <a:avLst/>
          </a:prstGeom>
        </p:spPr>
      </p:pic>
    </p:spTree>
    <p:extLst>
      <p:ext uri="{BB962C8B-B14F-4D97-AF65-F5344CB8AC3E}">
        <p14:creationId xmlns:p14="http://schemas.microsoft.com/office/powerpoint/2010/main" val="1674056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4"/>
          </p:nvPr>
        </p:nvSpPr>
        <p:spPr/>
        <p:txBody>
          <a:bodyPr/>
          <a:lstStyle/>
          <a:p>
            <a:fld id="{7BCC8D0D-EAEC-449D-9161-023DFF90F2E2}" type="slidenum">
              <a:rPr lang="en-US" smtClean="0"/>
              <a:pPr/>
              <a:t>61</a:t>
            </a:fld>
            <a:endParaRPr lang="en-US" dirty="0"/>
          </a:p>
        </p:txBody>
      </p:sp>
    </p:spTree>
    <p:extLst>
      <p:ext uri="{BB962C8B-B14F-4D97-AF65-F5344CB8AC3E}">
        <p14:creationId xmlns:p14="http://schemas.microsoft.com/office/powerpoint/2010/main" val="124028988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663" y="1455738"/>
            <a:ext cx="8413749" cy="575094"/>
          </a:xfrm>
        </p:spPr>
        <p:txBody>
          <a:bodyPr/>
          <a:lstStyle/>
          <a:p>
            <a:r>
              <a:rPr lang="en-US" dirty="0"/>
              <a:t>Exercise 2</a:t>
            </a:r>
          </a:p>
        </p:txBody>
      </p:sp>
      <p:sp>
        <p:nvSpPr>
          <p:cNvPr id="4" name="Slide Number Placeholder 3"/>
          <p:cNvSpPr>
            <a:spLocks noGrp="1"/>
          </p:cNvSpPr>
          <p:nvPr>
            <p:ph type="sldNum" sz="quarter" idx="4"/>
          </p:nvPr>
        </p:nvSpPr>
        <p:spPr/>
        <p:txBody>
          <a:bodyPr/>
          <a:lstStyle/>
          <a:p>
            <a:fld id="{7BCC8D0D-EAEC-449D-9161-023DFF90F2E2}" type="slidenum">
              <a:rPr lang="en-US" smtClean="0"/>
              <a:pPr/>
              <a:t>62</a:t>
            </a:fld>
            <a:endParaRPr lang="en-US" dirty="0"/>
          </a:p>
        </p:txBody>
      </p:sp>
    </p:spTree>
    <p:extLst>
      <p:ext uri="{BB962C8B-B14F-4D97-AF65-F5344CB8AC3E}">
        <p14:creationId xmlns:p14="http://schemas.microsoft.com/office/powerpoint/2010/main" val="6711791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720197"/>
          </a:xfrm>
        </p:spPr>
        <p:txBody>
          <a:bodyPr/>
          <a:lstStyle/>
          <a:p>
            <a:r>
              <a:rPr lang="en-US" sz="2400" dirty="0"/>
              <a:t>Gender</a:t>
            </a:r>
            <a:r>
              <a:rPr lang="en-US" sz="2400" b="1" dirty="0"/>
              <a:t> </a:t>
            </a:r>
            <a:r>
              <a:rPr lang="en-US" sz="2400" dirty="0"/>
              <a:t>and crime victimization modify neighborhood effects on adolescent mental health</a:t>
            </a:r>
          </a:p>
        </p:txBody>
      </p:sp>
      <p:sp>
        <p:nvSpPr>
          <p:cNvPr id="3" name="Content Placeholder 2"/>
          <p:cNvSpPr>
            <a:spLocks noGrp="1"/>
          </p:cNvSpPr>
          <p:nvPr>
            <p:ph idx="1"/>
          </p:nvPr>
        </p:nvSpPr>
        <p:spPr>
          <a:xfrm>
            <a:off x="365125" y="1460306"/>
            <a:ext cx="8413750" cy="4354619"/>
          </a:xfrm>
        </p:spPr>
        <p:txBody>
          <a:bodyPr/>
          <a:lstStyle/>
          <a:p>
            <a:pPr fontAlgn="base">
              <a:spcBef>
                <a:spcPts val="600"/>
              </a:spcBef>
            </a:pPr>
            <a:r>
              <a:rPr lang="en-US" sz="1400" b="1" dirty="0"/>
              <a:t>OBJECTIVE:</a:t>
            </a:r>
            <a:r>
              <a:rPr lang="en-US" sz="1400" dirty="0"/>
              <a:t> Leverage an experimental study to determine whether gender or recent crime victimization modify the mental health effects of moving to low-poverty neighborhoods.</a:t>
            </a:r>
          </a:p>
          <a:p>
            <a:pPr fontAlgn="base">
              <a:spcBef>
                <a:spcPts val="600"/>
              </a:spcBef>
            </a:pPr>
            <a:r>
              <a:rPr lang="en-US" sz="1400" b="1" dirty="0"/>
              <a:t>METHODS:</a:t>
            </a:r>
            <a:r>
              <a:rPr lang="en-US" sz="1400" dirty="0"/>
              <a:t> The Moving to Opportunity (MTO) study randomized low-income families in public housing to an intervention arm receiving vouchers to subsidize rental housing in lower-poverty neighborhoods or to controls receiving no voucher. We examined 3 outcomes 4 to 7 years after randomization, among youth aged 5 to 16 years at baseline (</a:t>
            </a:r>
            <a:r>
              <a:rPr lang="en-US" sz="1400" i="1" dirty="0"/>
              <a:t>n</a:t>
            </a:r>
            <a:r>
              <a:rPr lang="en-US" sz="1400" dirty="0"/>
              <a:t> = 2829): lifetime major depressive disorder (MDD), psychological distress (K6), and Behavior Problems Index (BPI). Treatment effect modification by gender and family’s baseline report of recent violent crime victimization was tested via interactions in covariate-adjusted intent-to-treat and instrumental variable adherence-adjusted regression models.</a:t>
            </a:r>
          </a:p>
          <a:p>
            <a:pPr fontAlgn="base">
              <a:spcBef>
                <a:spcPts val="600"/>
              </a:spcBef>
            </a:pPr>
            <a:r>
              <a:rPr lang="en-US" sz="1400" b="1" dirty="0"/>
              <a:t>RESULTS:</a:t>
            </a:r>
            <a:r>
              <a:rPr lang="en-US" sz="1400" dirty="0"/>
              <a:t> Gender and crime victimization significantly modified treatment effects on distress and BPI (</a:t>
            </a:r>
            <a:r>
              <a:rPr lang="en-US" sz="1400" i="1" dirty="0"/>
              <a:t>P</a:t>
            </a:r>
            <a:r>
              <a:rPr lang="en-US" sz="1400" dirty="0"/>
              <a:t> &lt; .10). Female adolescents in families without crime victimization benefited from MTO treatment, for all outcomes (Distress B = –0.19, </a:t>
            </a:r>
            <a:r>
              <a:rPr lang="en-US" sz="1400" i="1" dirty="0"/>
              <a:t>P</a:t>
            </a:r>
            <a:r>
              <a:rPr lang="en-US" sz="1400" dirty="0"/>
              <a:t> = .008; BPI B = –0.13, </a:t>
            </a:r>
            <a:r>
              <a:rPr lang="en-US" sz="1400" i="1" dirty="0"/>
              <a:t>P</a:t>
            </a:r>
            <a:r>
              <a:rPr lang="en-US" sz="1400" dirty="0"/>
              <a:t>= .06; MDD B = –0.036, </a:t>
            </a:r>
            <a:r>
              <a:rPr lang="en-US" sz="1400" i="1" dirty="0"/>
              <a:t>P</a:t>
            </a:r>
            <a:r>
              <a:rPr lang="en-US" sz="1400" dirty="0"/>
              <a:t> = .03). Male adolescents in intervention families experiencing crime victimization had worse distress (B = 0.24, </a:t>
            </a:r>
            <a:r>
              <a:rPr lang="en-US" sz="1400" i="1" dirty="0"/>
              <a:t>P</a:t>
            </a:r>
            <a:r>
              <a:rPr lang="en-US" sz="1400" dirty="0"/>
              <a:t> = .004), more behavior problems (B = 0.30, </a:t>
            </a:r>
            <a:r>
              <a:rPr lang="en-US" sz="1400" i="1" dirty="0"/>
              <a:t>P</a:t>
            </a:r>
            <a:r>
              <a:rPr lang="en-US" sz="1400" dirty="0"/>
              <a:t> &lt; .001), and </a:t>
            </a:r>
            <a:r>
              <a:rPr lang="en-US" sz="1400" dirty="0" err="1"/>
              <a:t>nonsignificantly</a:t>
            </a:r>
            <a:r>
              <a:rPr lang="en-US" sz="1400" dirty="0"/>
              <a:t> higher MDD (B = 0.022, </a:t>
            </a:r>
            <a:r>
              <a:rPr lang="en-US" sz="1400" i="1" dirty="0"/>
              <a:t>P</a:t>
            </a:r>
            <a:r>
              <a:rPr lang="en-US" sz="1400" dirty="0"/>
              <a:t> = .16) versus controls. Other subgroups experienced no effect of MTO treatment. Instrumental variable estimates were similar but larger.</a:t>
            </a:r>
          </a:p>
          <a:p>
            <a:pPr fontAlgn="base">
              <a:spcBef>
                <a:spcPts val="600"/>
              </a:spcBef>
            </a:pPr>
            <a:r>
              <a:rPr lang="en-US" sz="1400" b="1" dirty="0"/>
              <a:t>CONCLUSIONS:</a:t>
            </a:r>
            <a:r>
              <a:rPr lang="en-US" sz="1400" dirty="0"/>
              <a:t> Girls from families experiencing recent violent crime victimization were significantly less likely to achieve mental health benefits, and boys were harmed, by MTO, suggesting need for cross-sectoral program supports to offset multiple stressors.</a:t>
            </a:r>
          </a:p>
          <a:p>
            <a:pPr fontAlgn="base"/>
            <a:endParaRPr lang="en-US"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63</a:t>
            </a:fld>
            <a:endParaRPr lang="en-US" dirty="0"/>
          </a:p>
        </p:txBody>
      </p:sp>
      <p:sp>
        <p:nvSpPr>
          <p:cNvPr id="8" name="TextBox 7"/>
          <p:cNvSpPr txBox="1"/>
          <p:nvPr/>
        </p:nvSpPr>
        <p:spPr bwMode="auto">
          <a:xfrm>
            <a:off x="474663" y="1138882"/>
            <a:ext cx="7874758" cy="215444"/>
          </a:xfrm>
          <a:prstGeom prst="rect">
            <a:avLst/>
          </a:prstGeom>
          <a:noFill/>
          <a:ln w="19050" algn="ctr">
            <a:noFill/>
            <a:miter lim="800000"/>
            <a:headEnd/>
            <a:tailEnd/>
          </a:ln>
        </p:spPr>
        <p:txBody>
          <a:bodyPr wrap="square" lIns="0" tIns="0" rIns="0" bIns="0" rtlCol="0">
            <a:spAutoFit/>
          </a:bodyPr>
          <a:lstStyle/>
          <a:p>
            <a:r>
              <a:rPr lang="en-US" sz="1400" dirty="0">
                <a:latin typeface="+mj-lt"/>
              </a:rPr>
              <a:t>Osypuk, et al. Pediatrics (2012)</a:t>
            </a:r>
          </a:p>
        </p:txBody>
      </p:sp>
    </p:spTree>
    <p:extLst>
      <p:ext uri="{BB962C8B-B14F-4D97-AF65-F5344CB8AC3E}">
        <p14:creationId xmlns:p14="http://schemas.microsoft.com/office/powerpoint/2010/main" val="317317306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7BCC8D0D-EAEC-449D-9161-023DFF90F2E2}" type="slidenum">
              <a:rPr lang="en-US" smtClean="0"/>
              <a:pPr/>
              <a:t>64</a:t>
            </a:fld>
            <a:endParaRPr lang="en-US" dirty="0"/>
          </a:p>
        </p:txBody>
      </p:sp>
      <p:sp>
        <p:nvSpPr>
          <p:cNvPr id="9" name="Rounded Rectangle 4"/>
          <p:cNvSpPr/>
          <p:nvPr/>
        </p:nvSpPr>
        <p:spPr>
          <a:xfrm>
            <a:off x="354317" y="531720"/>
            <a:ext cx="6309360" cy="548640"/>
          </a:xfrm>
          <a:prstGeom prst="rect">
            <a:avLst/>
          </a:prstGeom>
          <a:solidFill>
            <a:srgbClr val="FFFF99">
              <a:alpha val="80000"/>
            </a:srgbClr>
          </a:solidFill>
          <a:ln>
            <a:solidFill>
              <a:srgbClr val="FFCC0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ct val="35000"/>
              </a:spcAft>
            </a:pPr>
            <a:r>
              <a:rPr lang="en-US" sz="2200" b="1" dirty="0">
                <a:latin typeface="Arial" panose="020B0604020202020204" pitchFamily="34" charset="0"/>
                <a:cs typeface="Arial" panose="020B0604020202020204" pitchFamily="34" charset="0"/>
              </a:rPr>
              <a:t>1. Express causal structure as a DAG</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ounded Rectangle 4"/>
              <p:cNvSpPr/>
              <p:nvPr/>
            </p:nvSpPr>
            <p:spPr>
              <a:xfrm>
                <a:off x="354317" y="1344754"/>
                <a:ext cx="6309360" cy="1920240"/>
              </a:xfrm>
              <a:prstGeom prst="rect">
                <a:avLst/>
              </a:prstGeom>
              <a:solidFill>
                <a:srgbClr val="CCFF99">
                  <a:alpha val="80000"/>
                </a:srgbClr>
              </a:solidFill>
              <a:ln>
                <a:solidFill>
                  <a:srgbClr val="00B05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pPr>
                <a:r>
                  <a:rPr lang="en-US" sz="2200" b="1" dirty="0">
                    <a:latin typeface="Arial" panose="020B0604020202020204" pitchFamily="34" charset="0"/>
                    <a:cs typeface="Arial" panose="020B0604020202020204" pitchFamily="34" charset="0"/>
                  </a:rPr>
                  <a:t>2. Specify data generating rules corresponding with the DAG</a:t>
                </a:r>
              </a:p>
              <a:p>
                <a:pPr lvl="0" defTabSz="800100">
                  <a:lnSpc>
                    <a:spcPct val="110000"/>
                  </a:lnSpc>
                  <a:spcBef>
                    <a:spcPct val="0"/>
                  </a:spcBef>
                  <a:spcAft>
                    <a:spcPts val="600"/>
                  </a:spcAft>
                </a:pPr>
                <a:r>
                  <a:rPr lang="en-US" sz="2200" dirty="0">
                    <a:effectLst/>
                    <a:latin typeface="Arial" panose="020B0604020202020204" pitchFamily="34" charset="0"/>
                    <a:cs typeface="Arial" panose="020B0604020202020204" pitchFamily="34" charset="0"/>
                  </a:rPr>
                  <a:t>S</a:t>
                </a:r>
                <a:r>
                  <a:rPr lang="en-US" sz="2200" b="0" i="0" u="none" kern="1200" dirty="0">
                    <a:effectLst/>
                    <a:latin typeface="Arial" panose="020B0604020202020204" pitchFamily="34" charset="0"/>
                    <a:cs typeface="Arial" panose="020B0604020202020204" pitchFamily="34" charset="0"/>
                  </a:rPr>
                  <a:t>ince we are generating the data, we are generating the causal effect of the exposure on the outcome (</a:t>
                </a:r>
                <a14:m>
                  <m:oMath xmlns:m="http://schemas.openxmlformats.org/officeDocument/2006/math">
                    <m:r>
                      <m:rPr>
                        <m:sty m:val="p"/>
                      </m:rPr>
                      <a:rPr lang="en-US" sz="2200" b="0" i="0" u="none" kern="1200" dirty="0" smtClean="0">
                        <a:effectLst/>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0" name="Rounded Rectangle 4"/>
              <p:cNvSpPr>
                <a:spLocks noRot="1" noChangeAspect="1" noMove="1" noResize="1" noEditPoints="1" noAdjustHandles="1" noChangeArrowheads="1" noChangeShapeType="1" noTextEdit="1"/>
              </p:cNvSpPr>
              <p:nvPr/>
            </p:nvSpPr>
            <p:spPr>
              <a:xfrm>
                <a:off x="354317" y="1344754"/>
                <a:ext cx="6309360" cy="1920240"/>
              </a:xfrm>
              <a:prstGeom prst="rect">
                <a:avLst/>
              </a:prstGeom>
              <a:blipFill rotWithShape="1">
                <a:blip r:embed="rId3"/>
                <a:stretch>
                  <a:fillRect l="-865" t="-932" b="-4037"/>
                </a:stretch>
              </a:blipFill>
              <a:ln>
                <a:solidFill>
                  <a:srgbClr val="00B050"/>
                </a:solidFill>
              </a:ln>
            </p:spPr>
            <p:txBody>
              <a:bodyPr/>
              <a:lstStyle/>
              <a:p>
                <a:r>
                  <a:rPr lang="en-US">
                    <a:noFill/>
                  </a:rPr>
                  <a:t> </a:t>
                </a:r>
              </a:p>
            </p:txBody>
          </p:sp>
        </mc:Fallback>
      </mc:AlternateContent>
      <p:sp>
        <p:nvSpPr>
          <p:cNvPr id="11" name="Rounded Rectangle 4"/>
          <p:cNvSpPr/>
          <p:nvPr/>
        </p:nvSpPr>
        <p:spPr>
          <a:xfrm>
            <a:off x="354317" y="3529388"/>
            <a:ext cx="6309360"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Rounded Rectangle 4"/>
              <p:cNvSpPr/>
              <p:nvPr/>
            </p:nvSpPr>
            <p:spPr>
              <a:xfrm>
                <a:off x="354317" y="5155459"/>
                <a:ext cx="6309360" cy="822960"/>
              </a:xfrm>
              <a:prstGeom prst="rect">
                <a:avLst/>
              </a:prstGeom>
              <a:solidFill>
                <a:srgbClr val="FF99FF">
                  <a:alpha val="80000"/>
                </a:srgbClr>
              </a:solidFill>
              <a:ln>
                <a:solidFill>
                  <a:schemeClr val="accent5">
                    <a:lumMod val="60000"/>
                    <a:lumOff val="40000"/>
                  </a:schemeClr>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5. Compare estimated exposure-outcome association with the causal effect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i="1">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 vs.</a:t>
                </a:r>
                <a:r>
                  <a:rPr lang="en-US" sz="2200" dirty="0">
                    <a:ea typeface="Cambria Math"/>
                  </a:rPr>
                  <a:t> </a:t>
                </a:r>
                <a14:m>
                  <m:oMath xmlns:m="http://schemas.openxmlformats.org/officeDocument/2006/math">
                    <m:r>
                      <m:rPr>
                        <m:sty m:val="p"/>
                      </m:rPr>
                      <a:rPr lang="en-US" sz="2200" i="0" dirty="0">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2" name="Rounded Rectangle 4"/>
              <p:cNvSpPr>
                <a:spLocks noRot="1" noChangeAspect="1" noMove="1" noResize="1" noEditPoints="1" noAdjustHandles="1" noChangeArrowheads="1" noChangeShapeType="1" noTextEdit="1"/>
              </p:cNvSpPr>
              <p:nvPr/>
            </p:nvSpPr>
            <p:spPr>
              <a:xfrm>
                <a:off x="354317" y="5155459"/>
                <a:ext cx="6309360" cy="822960"/>
              </a:xfrm>
              <a:prstGeom prst="rect">
                <a:avLst/>
              </a:prstGeom>
              <a:blipFill rotWithShape="1">
                <a:blip r:embed="rId4"/>
                <a:stretch>
                  <a:fillRect l="-865" t="-2113" b="-9859"/>
                </a:stretch>
              </a:blipFill>
              <a:ln>
                <a:solidFill>
                  <a:schemeClr val="accent5">
                    <a:lumMod val="60000"/>
                    <a:lumOff val="40000"/>
                  </a:schemeClr>
                </a:solidFill>
              </a:ln>
            </p:spPr>
            <p:txBody>
              <a:bodyPr/>
              <a:lstStyle/>
              <a:p>
                <a:r>
                  <a:rPr lang="en-US">
                    <a:noFill/>
                  </a:rPr>
                  <a:t> </a:t>
                </a:r>
              </a:p>
            </p:txBody>
          </p:sp>
        </mc:Fallback>
      </mc:AlternateContent>
      <p:sp>
        <p:nvSpPr>
          <p:cNvPr id="13" name="Down Arrow 12"/>
          <p:cNvSpPr/>
          <p:nvPr/>
        </p:nvSpPr>
        <p:spPr bwMode="auto">
          <a:xfrm>
            <a:off x="3418616" y="1052537"/>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14" name="Down Arrow 13"/>
          <p:cNvSpPr/>
          <p:nvPr/>
        </p:nvSpPr>
        <p:spPr bwMode="auto">
          <a:xfrm>
            <a:off x="3418616" y="3237171"/>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3" name="Right Brace 2"/>
          <p:cNvSpPr/>
          <p:nvPr/>
        </p:nvSpPr>
        <p:spPr>
          <a:xfrm>
            <a:off x="6530943" y="3382983"/>
            <a:ext cx="365760" cy="265176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bwMode="auto">
              <a:xfrm>
                <a:off x="6896703" y="4007537"/>
                <a:ext cx="2236659" cy="1418273"/>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1,000 iterations of sample generation,</a:t>
                </a:r>
                <a:r>
                  <a:rPr lang="en-US" sz="2000" dirty="0">
                    <a:latin typeface="Arial" panose="020B0604020202020204" pitchFamily="34" charset="0"/>
                    <a:cs typeface="Arial" panose="020B0604020202020204" pitchFamily="34" charset="0"/>
                  </a:rPr>
                  <a:t> </a:t>
                </a:r>
              </a:p>
              <a:p>
                <a:pPr>
                  <a:lnSpc>
                    <a:spcPct val="110000"/>
                  </a:lnSpc>
                </a:pPr>
                <a:r>
                  <a:rPr lang="en-US" sz="2000" dirty="0">
                    <a:latin typeface="Arial" panose="020B0604020202020204" pitchFamily="34" charset="0"/>
                    <a:cs typeface="Arial" panose="020B0604020202020204" pitchFamily="34" charset="0"/>
                  </a:rPr>
                  <a:t>compare</a:t>
                </a:r>
              </a:p>
              <a:p>
                <a:pPr>
                  <a:lnSpc>
                    <a:spcPct val="110000"/>
                  </a:lnSpc>
                </a:pPr>
                <a14:m>
                  <m:oMath xmlns:m="http://schemas.openxmlformats.org/officeDocument/2006/math">
                    <m:acc>
                      <m:accPr>
                        <m:chr m:val="̅"/>
                        <m:ctrlPr>
                          <a:rPr lang="en-US" sz="2000" i="1" smtClean="0">
                            <a:latin typeface="Cambria Math" panose="02040503050406030204" pitchFamily="18" charset="0"/>
                          </a:rPr>
                        </m:ctrlPr>
                      </m:accPr>
                      <m:e>
                        <m:acc>
                          <m:accPr>
                            <m:chr m:val="̂"/>
                            <m:ctrlPr>
                              <a:rPr lang="en-US" sz="2000" i="1" smtClean="0">
                                <a:latin typeface="Cambria Math" panose="02040503050406030204" pitchFamily="18" charset="0"/>
                              </a:rPr>
                            </m:ctrlPr>
                          </m:accPr>
                          <m:e>
                            <m:r>
                              <m:rPr>
                                <m:sty m:val="p"/>
                              </m:rPr>
                              <a:rPr lang="en-US" sz="2000" i="0" smtClean="0">
                                <a:latin typeface="Cambria Math"/>
                                <a:ea typeface="Cambria Math"/>
                              </a:rPr>
                              <m:t>β</m:t>
                            </m:r>
                          </m:e>
                        </m:acc>
                      </m:e>
                    </m:acc>
                  </m:oMath>
                </a14:m>
                <a:r>
                  <a:rPr lang="en-US" sz="2000" dirty="0">
                    <a:latin typeface="Arial" panose="020B0604020202020204" pitchFamily="34" charset="0"/>
                    <a:cs typeface="Arial" panose="020B0604020202020204" pitchFamily="34" charset="0"/>
                  </a:rPr>
                  <a:t> vs.</a:t>
                </a:r>
                <a:r>
                  <a:rPr lang="en-US" sz="2000" dirty="0">
                    <a:ea typeface="Cambria Math"/>
                  </a:rPr>
                  <a:t> </a:t>
                </a:r>
                <a14:m>
                  <m:oMath xmlns:m="http://schemas.openxmlformats.org/officeDocument/2006/math">
                    <m:r>
                      <m:rPr>
                        <m:sty m:val="p"/>
                      </m:rPr>
                      <a:rPr lang="en-US" sz="2000" dirty="0">
                        <a:latin typeface="Cambria Math"/>
                        <a:ea typeface="Cambria Math"/>
                      </a:rPr>
                      <m:t>β</m:t>
                    </m:r>
                  </m:oMath>
                </a14:m>
                <a:endParaRPr lang="en-US" sz="20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6896703" y="4007537"/>
                <a:ext cx="2236659" cy="1418273"/>
              </a:xfrm>
              <a:prstGeom prst="rect">
                <a:avLst/>
              </a:prstGeom>
              <a:blipFill rotWithShape="1">
                <a:blip r:embed="rId5"/>
                <a:stretch>
                  <a:fillRect l="-6812" t="-4721" r="-3815" b="-7296"/>
                </a:stretch>
              </a:blipFill>
              <a:ln w="19050"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4"/>
              <p:cNvSpPr/>
              <p:nvPr/>
            </p:nvSpPr>
            <p:spPr>
              <a:xfrm>
                <a:off x="354317" y="4342422"/>
                <a:ext cx="630936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8" name="Rounded Rectangle 4"/>
              <p:cNvSpPr>
                <a:spLocks noRot="1" noChangeAspect="1" noMove="1" noResize="1" noEditPoints="1" noAdjustHandles="1" noChangeArrowheads="1" noChangeShapeType="1" noTextEdit="1"/>
              </p:cNvSpPr>
              <p:nvPr/>
            </p:nvSpPr>
            <p:spPr>
              <a:xfrm>
                <a:off x="354317" y="4342422"/>
                <a:ext cx="6309360" cy="548640"/>
              </a:xfrm>
              <a:prstGeom prst="rect">
                <a:avLst/>
              </a:prstGeom>
              <a:blipFill rotWithShape="1">
                <a:blip r:embed="rId6"/>
                <a:stretch>
                  <a:fillRect l="-865" r="-2978" b="-6186"/>
                </a:stretch>
              </a:blipFill>
              <a:ln>
                <a:solidFill>
                  <a:srgbClr val="7030A0"/>
                </a:solidFill>
              </a:ln>
            </p:spPr>
            <p:txBody>
              <a:bodyPr/>
              <a:lstStyle/>
              <a:p>
                <a:r>
                  <a:rPr lang="en-US">
                    <a:noFill/>
                  </a:rPr>
                  <a:t> </a:t>
                </a:r>
              </a:p>
            </p:txBody>
          </p:sp>
        </mc:Fallback>
      </mc:AlternateContent>
      <p:sp>
        <p:nvSpPr>
          <p:cNvPr id="16" name="TextBox 15"/>
          <p:cNvSpPr txBox="1"/>
          <p:nvPr/>
        </p:nvSpPr>
        <p:spPr bwMode="auto">
          <a:xfrm>
            <a:off x="7063489" y="1810430"/>
            <a:ext cx="2069873" cy="1229054"/>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Repeat!</a:t>
            </a:r>
          </a:p>
          <a:p>
            <a:pPr>
              <a:lnSpc>
                <a:spcPct val="110000"/>
              </a:lnSpc>
            </a:pPr>
            <a:r>
              <a:rPr lang="en-US" dirty="0">
                <a:latin typeface="+mj-lt"/>
              </a:rPr>
              <a:t>Varying causal structure and parameterizations</a:t>
            </a:r>
          </a:p>
        </p:txBody>
      </p:sp>
      <p:sp>
        <p:nvSpPr>
          <p:cNvPr id="17" name="Down Arrow 16"/>
          <p:cNvSpPr/>
          <p:nvPr/>
        </p:nvSpPr>
        <p:spPr bwMode="auto">
          <a:xfrm>
            <a:off x="3418616" y="4050205"/>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5" name="Down Arrow 14"/>
          <p:cNvSpPr/>
          <p:nvPr/>
        </p:nvSpPr>
        <p:spPr bwMode="auto">
          <a:xfrm>
            <a:off x="3418616" y="4863239"/>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9" name="Right Brace 18"/>
          <p:cNvSpPr/>
          <p:nvPr/>
        </p:nvSpPr>
        <p:spPr>
          <a:xfrm>
            <a:off x="6483443" y="448251"/>
            <a:ext cx="548640" cy="5577840"/>
          </a:xfrm>
          <a:prstGeom prst="rightBrace">
            <a:avLst>
              <a:gd name="adj1" fmla="val 8333"/>
              <a:gd name="adj2" fmla="val 35604"/>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4701514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12150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21425"/>
          </a:xfrm>
        </p:spPr>
        <p:txBody>
          <a:bodyPr/>
          <a:lstStyle/>
          <a:p>
            <a:r>
              <a:rPr lang="en-US" sz="3200" dirty="0"/>
              <a:t>Examples of using simulations in my </a:t>
            </a:r>
            <a:r>
              <a:rPr lang="en-US" sz="3200" dirty="0" err="1"/>
              <a:t>reserach</a:t>
            </a:r>
            <a:endParaRPr lang="en-US" sz="3200" dirty="0"/>
          </a:p>
        </p:txBody>
      </p:sp>
      <p:sp>
        <p:nvSpPr>
          <p:cNvPr id="3" name="Content Placeholder 2"/>
          <p:cNvSpPr>
            <a:spLocks noGrp="1"/>
          </p:cNvSpPr>
          <p:nvPr>
            <p:ph idx="1"/>
          </p:nvPr>
        </p:nvSpPr>
        <p:spPr/>
        <p:txBody>
          <a:bodyPr/>
          <a:lstStyle/>
          <a:p>
            <a:pPr marL="168275" lvl="1" indent="-168275">
              <a:spcBef>
                <a:spcPts val="1800"/>
              </a:spcBef>
              <a:buFont typeface="Wingdings" panose="05000000000000000000" pitchFamily="2" charset="2"/>
              <a:buChar char="§"/>
            </a:pPr>
            <a:r>
              <a:rPr lang="en-US" sz="2000" dirty="0"/>
              <a:t>Simulation platform for quantifying potential survival bias in longitudinal studies of cognitive aging. </a:t>
            </a:r>
            <a:r>
              <a:rPr lang="en-US" sz="1600" dirty="0"/>
              <a:t>Mayeda et al., </a:t>
            </a:r>
            <a:r>
              <a:rPr lang="en-US" sz="1600" i="1" dirty="0"/>
              <a:t>American Journal of Epidemiology </a:t>
            </a:r>
            <a:r>
              <a:rPr lang="en-US" sz="1600" dirty="0"/>
              <a:t>2016</a:t>
            </a:r>
          </a:p>
          <a:p>
            <a:pPr>
              <a:spcBef>
                <a:spcPts val="1800"/>
              </a:spcBef>
            </a:pPr>
            <a:r>
              <a:rPr lang="en-US" sz="2000" dirty="0"/>
              <a:t>Collider-stratification bias and heterogeneity in disease bias potential explanations for the obesity paradox in cancer. </a:t>
            </a:r>
            <a:r>
              <a:rPr lang="en-US" sz="1600" dirty="0"/>
              <a:t>Mayeda and Glymour, </a:t>
            </a:r>
            <a:r>
              <a:rPr lang="en-US" sz="1600" i="1" dirty="0"/>
              <a:t>Cancer Epidemiology, Biomarkers &amp; Prevention</a:t>
            </a:r>
            <a:r>
              <a:rPr lang="en-US" sz="1600" dirty="0"/>
              <a:t> 2017</a:t>
            </a:r>
          </a:p>
          <a:p>
            <a:pPr>
              <a:spcBef>
                <a:spcPts val="1800"/>
              </a:spcBef>
            </a:pPr>
            <a:r>
              <a:rPr lang="en-US" sz="2000" dirty="0"/>
              <a:t>Can selection bias explain the age attenuation of racial disparities in stroke incidence? </a:t>
            </a:r>
            <a:r>
              <a:rPr lang="en-US" sz="1600" dirty="0"/>
              <a:t>Mayeda et al., under review</a:t>
            </a:r>
          </a:p>
          <a:p>
            <a:pPr>
              <a:spcBef>
                <a:spcPts val="1800"/>
              </a:spcBef>
            </a:pPr>
            <a:r>
              <a:rPr lang="en-US" sz="2000" dirty="0"/>
              <a:t>Does selective survival prior to study enrollment attenuate estimated effects of education on rate of cognitive decline in older adults? </a:t>
            </a:r>
            <a:r>
              <a:rPr lang="en-US" sz="1600" dirty="0"/>
              <a:t>Mayeda et al., under review</a:t>
            </a:r>
          </a:p>
          <a:p>
            <a:pPr>
              <a:spcBef>
                <a:spcPts val="1800"/>
              </a:spcBef>
            </a:pPr>
            <a:r>
              <a:rPr lang="en-US" sz="2000" dirty="0"/>
              <a:t>What are examples from your research where you could use simulations?</a:t>
            </a:r>
          </a:p>
          <a:p>
            <a:pPr marL="0" indent="0">
              <a:buNone/>
            </a:pPr>
            <a:endParaRPr lang="en-US" dirty="0"/>
          </a:p>
        </p:txBody>
      </p:sp>
      <p:sp>
        <p:nvSpPr>
          <p:cNvPr id="4" name="Slide Number Placeholder 3"/>
          <p:cNvSpPr>
            <a:spLocks noGrp="1"/>
          </p:cNvSpPr>
          <p:nvPr>
            <p:ph type="sldNum" sz="quarter" idx="4"/>
          </p:nvPr>
        </p:nvSpPr>
        <p:spPr/>
        <p:txBody>
          <a:bodyPr/>
          <a:lstStyle/>
          <a:p>
            <a:fld id="{7BCC8D0D-EAEC-449D-9161-023DFF90F2E2}" type="slidenum">
              <a:rPr lang="en-US" smtClean="0"/>
              <a:pPr/>
              <a:t>66</a:t>
            </a:fld>
            <a:endParaRPr lang="en-US" dirty="0"/>
          </a:p>
        </p:txBody>
      </p:sp>
    </p:spTree>
    <p:extLst>
      <p:ext uri="{BB962C8B-B14F-4D97-AF65-F5344CB8AC3E}">
        <p14:creationId xmlns:p14="http://schemas.microsoft.com/office/powerpoint/2010/main" val="17535827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p:txBody>
          <a:bodyPr/>
          <a:lstStyle/>
          <a:p>
            <a:fld id="{7BCC8D0D-EAEC-449D-9161-023DFF90F2E2}" type="slidenum">
              <a:rPr lang="en-US" smtClean="0"/>
              <a:pPr/>
              <a:t>7</a:t>
            </a:fld>
            <a:endParaRPr lang="en-US" dirty="0"/>
          </a:p>
        </p:txBody>
      </p:sp>
      <p:sp>
        <p:nvSpPr>
          <p:cNvPr id="9" name="Rounded Rectangle 4"/>
          <p:cNvSpPr/>
          <p:nvPr/>
        </p:nvSpPr>
        <p:spPr>
          <a:xfrm>
            <a:off x="354317" y="531720"/>
            <a:ext cx="6309360" cy="548640"/>
          </a:xfrm>
          <a:prstGeom prst="rect">
            <a:avLst/>
          </a:prstGeom>
          <a:solidFill>
            <a:srgbClr val="FFFF99">
              <a:alpha val="80000"/>
            </a:srgbClr>
          </a:solidFill>
          <a:ln>
            <a:solidFill>
              <a:srgbClr val="FFCC0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ct val="35000"/>
              </a:spcAft>
            </a:pPr>
            <a:r>
              <a:rPr lang="en-US" sz="2200" b="1" dirty="0">
                <a:latin typeface="Arial" panose="020B0604020202020204" pitchFamily="34" charset="0"/>
                <a:cs typeface="Arial" panose="020B0604020202020204" pitchFamily="34" charset="0"/>
              </a:rPr>
              <a:t>1. Express causal structure as a DAG</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0" name="Rounded Rectangle 4"/>
              <p:cNvSpPr/>
              <p:nvPr/>
            </p:nvSpPr>
            <p:spPr>
              <a:xfrm>
                <a:off x="354317" y="1344754"/>
                <a:ext cx="6309360" cy="1920240"/>
              </a:xfrm>
              <a:prstGeom prst="rect">
                <a:avLst/>
              </a:prstGeom>
              <a:solidFill>
                <a:srgbClr val="CCFF99">
                  <a:alpha val="80000"/>
                </a:srgbClr>
              </a:solidFill>
              <a:ln>
                <a:solidFill>
                  <a:srgbClr val="00B05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pPr>
                <a:r>
                  <a:rPr lang="en-US" sz="2200" b="1" dirty="0">
                    <a:latin typeface="Arial" panose="020B0604020202020204" pitchFamily="34" charset="0"/>
                    <a:cs typeface="Arial" panose="020B0604020202020204" pitchFamily="34" charset="0"/>
                  </a:rPr>
                  <a:t>2. Specify data generating rules corresponding with the DAG</a:t>
                </a:r>
              </a:p>
              <a:p>
                <a:pPr lvl="0" defTabSz="800100">
                  <a:lnSpc>
                    <a:spcPct val="110000"/>
                  </a:lnSpc>
                  <a:spcBef>
                    <a:spcPct val="0"/>
                  </a:spcBef>
                  <a:spcAft>
                    <a:spcPts val="600"/>
                  </a:spcAft>
                </a:pPr>
                <a:r>
                  <a:rPr lang="en-US" sz="2200" dirty="0">
                    <a:effectLst/>
                    <a:latin typeface="Arial" panose="020B0604020202020204" pitchFamily="34" charset="0"/>
                    <a:cs typeface="Arial" panose="020B0604020202020204" pitchFamily="34" charset="0"/>
                  </a:rPr>
                  <a:t>S</a:t>
                </a:r>
                <a:r>
                  <a:rPr lang="en-US" sz="2200" b="0" i="0" u="none" kern="1200" dirty="0">
                    <a:effectLst/>
                    <a:latin typeface="Arial" panose="020B0604020202020204" pitchFamily="34" charset="0"/>
                    <a:cs typeface="Arial" panose="020B0604020202020204" pitchFamily="34" charset="0"/>
                  </a:rPr>
                  <a:t>ince we are generating the data, we are generating the causal effect of the exposure on the outcome (</a:t>
                </a:r>
                <a14:m>
                  <m:oMath xmlns:m="http://schemas.openxmlformats.org/officeDocument/2006/math">
                    <m:r>
                      <m:rPr>
                        <m:sty m:val="p"/>
                      </m:rPr>
                      <a:rPr lang="en-US" sz="2200" b="0" i="0" u="none" kern="1200" dirty="0" smtClean="0">
                        <a:effectLst/>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0" name="Rounded Rectangle 4"/>
              <p:cNvSpPr>
                <a:spLocks noRot="1" noChangeAspect="1" noMove="1" noResize="1" noEditPoints="1" noAdjustHandles="1" noChangeArrowheads="1" noChangeShapeType="1" noTextEdit="1"/>
              </p:cNvSpPr>
              <p:nvPr/>
            </p:nvSpPr>
            <p:spPr>
              <a:xfrm>
                <a:off x="354317" y="1344754"/>
                <a:ext cx="6309360" cy="1920240"/>
              </a:xfrm>
              <a:prstGeom prst="rect">
                <a:avLst/>
              </a:prstGeom>
              <a:blipFill rotWithShape="1">
                <a:blip r:embed="rId3"/>
                <a:stretch>
                  <a:fillRect l="-865" t="-932" b="-4037"/>
                </a:stretch>
              </a:blipFill>
              <a:ln>
                <a:solidFill>
                  <a:srgbClr val="00B050"/>
                </a:solidFill>
              </a:ln>
            </p:spPr>
            <p:txBody>
              <a:bodyPr/>
              <a:lstStyle/>
              <a:p>
                <a:r>
                  <a:rPr lang="en-US">
                    <a:noFill/>
                  </a:rPr>
                  <a:t> </a:t>
                </a:r>
              </a:p>
            </p:txBody>
          </p:sp>
        </mc:Fallback>
      </mc:AlternateContent>
      <p:sp>
        <p:nvSpPr>
          <p:cNvPr id="11" name="Rounded Rectangle 4"/>
          <p:cNvSpPr/>
          <p:nvPr/>
        </p:nvSpPr>
        <p:spPr>
          <a:xfrm>
            <a:off x="354317" y="3529388"/>
            <a:ext cx="6309360" cy="548640"/>
          </a:xfrm>
          <a:prstGeom prst="rect">
            <a:avLst/>
          </a:prstGeom>
          <a:solidFill>
            <a:srgbClr val="66CCFF">
              <a:alpha val="80000"/>
            </a:srgbClr>
          </a:solidFill>
          <a:ln>
            <a:solidFill>
              <a:srgbClr val="0000FF"/>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i="0" u="none" kern="1200" dirty="0">
                <a:effectLst/>
                <a:latin typeface="Arial" panose="020B0604020202020204" pitchFamily="34" charset="0"/>
                <a:cs typeface="Arial" panose="020B0604020202020204" pitchFamily="34" charset="0"/>
              </a:rPr>
              <a:t>3. G</a:t>
            </a:r>
            <a:r>
              <a:rPr lang="en-US" sz="2200" b="1" dirty="0">
                <a:latin typeface="Arial" panose="020B0604020202020204" pitchFamily="34" charset="0"/>
                <a:cs typeface="Arial" panose="020B0604020202020204" pitchFamily="34" charset="0"/>
              </a:rPr>
              <a:t>enerate data according to specified rules</a:t>
            </a:r>
            <a:endParaRPr lang="en-US" sz="2200"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Rounded Rectangle 4"/>
              <p:cNvSpPr/>
              <p:nvPr/>
            </p:nvSpPr>
            <p:spPr>
              <a:xfrm>
                <a:off x="354317" y="5155459"/>
                <a:ext cx="6309360" cy="822960"/>
              </a:xfrm>
              <a:prstGeom prst="rect">
                <a:avLst/>
              </a:prstGeom>
              <a:solidFill>
                <a:srgbClr val="FF99FF">
                  <a:alpha val="80000"/>
                </a:srgbClr>
              </a:solidFill>
              <a:ln>
                <a:solidFill>
                  <a:schemeClr val="accent5">
                    <a:lumMod val="60000"/>
                    <a:lumOff val="40000"/>
                  </a:schemeClr>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5. Compare estimated exposure-outcome association with the causal effect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i="1">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 vs.</a:t>
                </a:r>
                <a:r>
                  <a:rPr lang="en-US" sz="2200" dirty="0">
                    <a:ea typeface="Cambria Math"/>
                  </a:rPr>
                  <a:t> </a:t>
                </a:r>
                <a14:m>
                  <m:oMath xmlns:m="http://schemas.openxmlformats.org/officeDocument/2006/math">
                    <m:r>
                      <m:rPr>
                        <m:sty m:val="p"/>
                      </m:rPr>
                      <a:rPr lang="en-US" sz="2200" i="0" dirty="0">
                        <a:latin typeface="Cambria Math"/>
                        <a:ea typeface="Cambria Math"/>
                      </a:rPr>
                      <m:t>β</m:t>
                    </m:r>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2" name="Rounded Rectangle 4"/>
              <p:cNvSpPr>
                <a:spLocks noRot="1" noChangeAspect="1" noMove="1" noResize="1" noEditPoints="1" noAdjustHandles="1" noChangeArrowheads="1" noChangeShapeType="1" noTextEdit="1"/>
              </p:cNvSpPr>
              <p:nvPr/>
            </p:nvSpPr>
            <p:spPr>
              <a:xfrm>
                <a:off x="354317" y="5155459"/>
                <a:ext cx="6309360" cy="822960"/>
              </a:xfrm>
              <a:prstGeom prst="rect">
                <a:avLst/>
              </a:prstGeom>
              <a:blipFill rotWithShape="1">
                <a:blip r:embed="rId4"/>
                <a:stretch>
                  <a:fillRect l="-865" t="-2113" b="-9859"/>
                </a:stretch>
              </a:blipFill>
              <a:ln>
                <a:solidFill>
                  <a:schemeClr val="accent5">
                    <a:lumMod val="60000"/>
                    <a:lumOff val="40000"/>
                  </a:schemeClr>
                </a:solidFill>
              </a:ln>
            </p:spPr>
            <p:txBody>
              <a:bodyPr/>
              <a:lstStyle/>
              <a:p>
                <a:r>
                  <a:rPr lang="en-US">
                    <a:noFill/>
                  </a:rPr>
                  <a:t> </a:t>
                </a:r>
              </a:p>
            </p:txBody>
          </p:sp>
        </mc:Fallback>
      </mc:AlternateContent>
      <p:sp>
        <p:nvSpPr>
          <p:cNvPr id="13" name="Down Arrow 12"/>
          <p:cNvSpPr/>
          <p:nvPr/>
        </p:nvSpPr>
        <p:spPr bwMode="auto">
          <a:xfrm>
            <a:off x="3418616" y="1052537"/>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14" name="Down Arrow 13"/>
          <p:cNvSpPr/>
          <p:nvPr/>
        </p:nvSpPr>
        <p:spPr bwMode="auto">
          <a:xfrm>
            <a:off x="3418616" y="3237171"/>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dirty="0">
              <a:effectLst/>
              <a:latin typeface="Arial" panose="020B0604020202020204" pitchFamily="34" charset="0"/>
              <a:cs typeface="Arial" panose="020B0604020202020204" pitchFamily="34" charset="0"/>
            </a:endParaRPr>
          </a:p>
        </p:txBody>
      </p:sp>
      <p:sp>
        <p:nvSpPr>
          <p:cNvPr id="3" name="Right Brace 2"/>
          <p:cNvSpPr/>
          <p:nvPr/>
        </p:nvSpPr>
        <p:spPr>
          <a:xfrm>
            <a:off x="6530943" y="3382983"/>
            <a:ext cx="365760" cy="2651760"/>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bwMode="auto">
              <a:xfrm>
                <a:off x="6896703" y="4007537"/>
                <a:ext cx="2236659" cy="1418273"/>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1,000 iterations of sample generation,</a:t>
                </a:r>
                <a:r>
                  <a:rPr lang="en-US" sz="2000" dirty="0">
                    <a:latin typeface="Arial" panose="020B0604020202020204" pitchFamily="34" charset="0"/>
                    <a:cs typeface="Arial" panose="020B0604020202020204" pitchFamily="34" charset="0"/>
                  </a:rPr>
                  <a:t> </a:t>
                </a:r>
              </a:p>
              <a:p>
                <a:pPr>
                  <a:lnSpc>
                    <a:spcPct val="110000"/>
                  </a:lnSpc>
                </a:pPr>
                <a:r>
                  <a:rPr lang="en-US" sz="2000" dirty="0">
                    <a:latin typeface="Arial" panose="020B0604020202020204" pitchFamily="34" charset="0"/>
                    <a:cs typeface="Arial" panose="020B0604020202020204" pitchFamily="34" charset="0"/>
                  </a:rPr>
                  <a:t>compare</a:t>
                </a:r>
              </a:p>
              <a:p>
                <a:pPr>
                  <a:lnSpc>
                    <a:spcPct val="110000"/>
                  </a:lnSpc>
                </a:pPr>
                <a14:m>
                  <m:oMath xmlns:m="http://schemas.openxmlformats.org/officeDocument/2006/math">
                    <m:acc>
                      <m:accPr>
                        <m:chr m:val="̅"/>
                        <m:ctrlPr>
                          <a:rPr lang="en-US" sz="2000" i="1" smtClean="0">
                            <a:latin typeface="Cambria Math" panose="02040503050406030204" pitchFamily="18" charset="0"/>
                          </a:rPr>
                        </m:ctrlPr>
                      </m:accPr>
                      <m:e>
                        <m:acc>
                          <m:accPr>
                            <m:chr m:val="̂"/>
                            <m:ctrlPr>
                              <a:rPr lang="en-US" sz="2000" i="1" smtClean="0">
                                <a:latin typeface="Cambria Math" panose="02040503050406030204" pitchFamily="18" charset="0"/>
                              </a:rPr>
                            </m:ctrlPr>
                          </m:accPr>
                          <m:e>
                            <m:r>
                              <m:rPr>
                                <m:sty m:val="p"/>
                              </m:rPr>
                              <a:rPr lang="en-US" sz="2000" i="0" smtClean="0">
                                <a:latin typeface="Cambria Math"/>
                                <a:ea typeface="Cambria Math"/>
                              </a:rPr>
                              <m:t>β</m:t>
                            </m:r>
                          </m:e>
                        </m:acc>
                      </m:e>
                    </m:acc>
                  </m:oMath>
                </a14:m>
                <a:r>
                  <a:rPr lang="en-US" sz="2000" dirty="0">
                    <a:latin typeface="Arial" panose="020B0604020202020204" pitchFamily="34" charset="0"/>
                    <a:cs typeface="Arial" panose="020B0604020202020204" pitchFamily="34" charset="0"/>
                  </a:rPr>
                  <a:t> vs.</a:t>
                </a:r>
                <a:r>
                  <a:rPr lang="en-US" sz="2000" dirty="0">
                    <a:ea typeface="Cambria Math"/>
                  </a:rPr>
                  <a:t> </a:t>
                </a:r>
                <a14:m>
                  <m:oMath xmlns:m="http://schemas.openxmlformats.org/officeDocument/2006/math">
                    <m:r>
                      <m:rPr>
                        <m:sty m:val="p"/>
                      </m:rPr>
                      <a:rPr lang="en-US" sz="2000" dirty="0">
                        <a:latin typeface="Cambria Math"/>
                        <a:ea typeface="Cambria Math"/>
                      </a:rPr>
                      <m:t>β</m:t>
                    </m:r>
                  </m:oMath>
                </a14:m>
                <a:endParaRPr lang="en-US" sz="2000" dirty="0">
                  <a:latin typeface="+mj-lt"/>
                </a:endParaRPr>
              </a:p>
            </p:txBody>
          </p:sp>
        </mc:Choice>
        <mc:Fallback xmlns="">
          <p:sp>
            <p:nvSpPr>
              <p:cNvPr id="4" name="TextBox 3"/>
              <p:cNvSpPr txBox="1">
                <a:spLocks noRot="1" noChangeAspect="1" noMove="1" noResize="1" noEditPoints="1" noAdjustHandles="1" noChangeArrowheads="1" noChangeShapeType="1" noTextEdit="1"/>
              </p:cNvSpPr>
              <p:nvPr/>
            </p:nvSpPr>
            <p:spPr bwMode="auto">
              <a:xfrm>
                <a:off x="6896703" y="4007537"/>
                <a:ext cx="2236659" cy="1418273"/>
              </a:xfrm>
              <a:prstGeom prst="rect">
                <a:avLst/>
              </a:prstGeom>
              <a:blipFill rotWithShape="1">
                <a:blip r:embed="rId5"/>
                <a:stretch>
                  <a:fillRect l="-6812" t="-4721" r="-3815" b="-7296"/>
                </a:stretch>
              </a:blipFill>
              <a:ln w="19050" algn="ctr">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ounded Rectangle 4"/>
              <p:cNvSpPr/>
              <p:nvPr/>
            </p:nvSpPr>
            <p:spPr>
              <a:xfrm>
                <a:off x="354317" y="4342422"/>
                <a:ext cx="6309360" cy="548640"/>
              </a:xfrm>
              <a:prstGeom prst="rect">
                <a:avLst/>
              </a:prstGeom>
              <a:solidFill>
                <a:srgbClr val="CC66FF">
                  <a:alpha val="80000"/>
                </a:srgbClr>
              </a:solidFill>
              <a:ln>
                <a:solidFill>
                  <a:srgbClr val="7030A0"/>
                </a:solidFill>
              </a:ln>
              <a:scene3d>
                <a:camera prst="orthographicFront"/>
                <a:lightRig rig="flat" dir="t"/>
              </a:scene3d>
              <a:sp3d/>
            </p:spPr>
            <p:style>
              <a:lnRef idx="0">
                <a:scrgbClr r="0" g="0" b="0"/>
              </a:lnRef>
              <a:fillRef idx="0">
                <a:scrgbClr r="0" g="0" b="0"/>
              </a:fillRef>
              <a:effectRef idx="0">
                <a:scrgbClr r="0" g="0" b="0"/>
              </a:effectRef>
              <a:fontRef idx="minor">
                <a:schemeClr val="dk1"/>
              </a:fontRef>
            </p:style>
            <p:txBody>
              <a:bodyPr spcFirstLastPara="0" vert="horz" wrap="square" lIns="91440" tIns="91440" rIns="91440" bIns="91440" numCol="1" spcCol="1270" anchor="ctr" anchorCtr="0">
                <a:noAutofit/>
              </a:bodyPr>
              <a:lstStyle/>
              <a:p>
                <a:pPr lvl="0" defTabSz="800100">
                  <a:lnSpc>
                    <a:spcPct val="110000"/>
                  </a:lnSpc>
                  <a:spcBef>
                    <a:spcPct val="0"/>
                  </a:spcBef>
                  <a:spcAft>
                    <a:spcPts val="600"/>
                  </a:spcAft>
                </a:pPr>
                <a:r>
                  <a:rPr lang="en-US" sz="2200" b="1" dirty="0">
                    <a:latin typeface="Arial" panose="020B0604020202020204" pitchFamily="34" charset="0"/>
                    <a:cs typeface="Arial" panose="020B0604020202020204" pitchFamily="34" charset="0"/>
                  </a:rPr>
                  <a:t>4</a:t>
                </a:r>
                <a:r>
                  <a:rPr lang="en-US" sz="2200" b="1" i="0" u="none" kern="1200" dirty="0">
                    <a:effectLst/>
                    <a:latin typeface="Arial" panose="020B0604020202020204" pitchFamily="34" charset="0"/>
                    <a:cs typeface="Arial" panose="020B0604020202020204" pitchFamily="34" charset="0"/>
                  </a:rPr>
                  <a:t>. Estimate exposure-outcome association </a:t>
                </a:r>
                <a:r>
                  <a:rPr lang="en-US" sz="2200" b="0" i="0" u="none" kern="1200" dirty="0">
                    <a:effectLst/>
                    <a:latin typeface="Arial" panose="020B0604020202020204" pitchFamily="34" charset="0"/>
                    <a:cs typeface="Arial" panose="020B0604020202020204" pitchFamily="34" charset="0"/>
                  </a:rPr>
                  <a:t>(</a:t>
                </a:r>
                <a14:m>
                  <m:oMath xmlns:m="http://schemas.openxmlformats.org/officeDocument/2006/math">
                    <m:acc>
                      <m:accPr>
                        <m:chr m:val="̂"/>
                        <m:ctrlPr>
                          <a:rPr lang="en-US" sz="2200" b="0" i="1" u="none" kern="1200" smtClean="0">
                            <a:effectLst/>
                            <a:latin typeface="Cambria Math" panose="02040503050406030204" pitchFamily="18" charset="0"/>
                          </a:rPr>
                        </m:ctrlPr>
                      </m:accPr>
                      <m:e>
                        <m:r>
                          <m:rPr>
                            <m:sty m:val="p"/>
                          </m:rPr>
                          <a:rPr lang="en-US" sz="2200">
                            <a:latin typeface="Cambria Math"/>
                            <a:ea typeface="Cambria Math"/>
                          </a:rPr>
                          <m:t>β</m:t>
                        </m:r>
                      </m:e>
                    </m:acc>
                  </m:oMath>
                </a14:m>
                <a:r>
                  <a:rPr lang="en-US" sz="2200" b="0" i="0" u="none" kern="1200" dirty="0">
                    <a:effectLst/>
                    <a:latin typeface="Arial" panose="020B0604020202020204" pitchFamily="34" charset="0"/>
                    <a:cs typeface="Arial" panose="020B0604020202020204" pitchFamily="34" charset="0"/>
                  </a:rPr>
                  <a:t>)</a:t>
                </a:r>
                <a:endParaRPr lang="en-US" sz="2200" kern="1200" dirty="0">
                  <a:effectLst/>
                  <a:latin typeface="Arial" panose="020B0604020202020204" pitchFamily="34" charset="0"/>
                  <a:cs typeface="Arial" panose="020B0604020202020204" pitchFamily="34" charset="0"/>
                </a:endParaRPr>
              </a:p>
            </p:txBody>
          </p:sp>
        </mc:Choice>
        <mc:Fallback xmlns="">
          <p:sp>
            <p:nvSpPr>
              <p:cNvPr id="18" name="Rounded Rectangle 4"/>
              <p:cNvSpPr>
                <a:spLocks noRot="1" noChangeAspect="1" noMove="1" noResize="1" noEditPoints="1" noAdjustHandles="1" noChangeArrowheads="1" noChangeShapeType="1" noTextEdit="1"/>
              </p:cNvSpPr>
              <p:nvPr/>
            </p:nvSpPr>
            <p:spPr>
              <a:xfrm>
                <a:off x="354317" y="4342422"/>
                <a:ext cx="6309360" cy="548640"/>
              </a:xfrm>
              <a:prstGeom prst="rect">
                <a:avLst/>
              </a:prstGeom>
              <a:blipFill rotWithShape="1">
                <a:blip r:embed="rId6"/>
                <a:stretch>
                  <a:fillRect l="-865" r="-2978" b="-6186"/>
                </a:stretch>
              </a:blipFill>
              <a:ln>
                <a:solidFill>
                  <a:srgbClr val="7030A0"/>
                </a:solidFill>
              </a:ln>
            </p:spPr>
            <p:txBody>
              <a:bodyPr/>
              <a:lstStyle/>
              <a:p>
                <a:r>
                  <a:rPr lang="en-US">
                    <a:noFill/>
                  </a:rPr>
                  <a:t> </a:t>
                </a:r>
              </a:p>
            </p:txBody>
          </p:sp>
        </mc:Fallback>
      </mc:AlternateContent>
      <p:sp>
        <p:nvSpPr>
          <p:cNvPr id="16" name="TextBox 15"/>
          <p:cNvSpPr txBox="1"/>
          <p:nvPr/>
        </p:nvSpPr>
        <p:spPr bwMode="auto">
          <a:xfrm>
            <a:off x="7063489" y="1810430"/>
            <a:ext cx="2069873" cy="1229054"/>
          </a:xfrm>
          <a:prstGeom prst="rect">
            <a:avLst/>
          </a:prstGeom>
          <a:noFill/>
          <a:ln w="19050" algn="ctr">
            <a:noFill/>
            <a:miter lim="800000"/>
            <a:headEnd/>
            <a:tailEnd/>
          </a:ln>
        </p:spPr>
        <p:txBody>
          <a:bodyPr wrap="square" lIns="0" tIns="0" rIns="0" bIns="0" rtlCol="0">
            <a:spAutoFit/>
          </a:bodyPr>
          <a:lstStyle/>
          <a:p>
            <a:pPr>
              <a:lnSpc>
                <a:spcPct val="110000"/>
              </a:lnSpc>
            </a:pPr>
            <a:r>
              <a:rPr lang="en-US" sz="2000" dirty="0">
                <a:latin typeface="+mj-lt"/>
              </a:rPr>
              <a:t>Repeat!</a:t>
            </a:r>
          </a:p>
          <a:p>
            <a:pPr>
              <a:lnSpc>
                <a:spcPct val="110000"/>
              </a:lnSpc>
            </a:pPr>
            <a:r>
              <a:rPr lang="en-US" dirty="0">
                <a:latin typeface="+mj-lt"/>
              </a:rPr>
              <a:t>Varying causal structure and parameterizations</a:t>
            </a:r>
          </a:p>
        </p:txBody>
      </p:sp>
      <p:sp>
        <p:nvSpPr>
          <p:cNvPr id="17" name="Down Arrow 16"/>
          <p:cNvSpPr/>
          <p:nvPr/>
        </p:nvSpPr>
        <p:spPr bwMode="auto">
          <a:xfrm>
            <a:off x="3418616" y="4050205"/>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5" name="Down Arrow 14"/>
          <p:cNvSpPr/>
          <p:nvPr/>
        </p:nvSpPr>
        <p:spPr bwMode="auto">
          <a:xfrm>
            <a:off x="3418616" y="4863239"/>
            <a:ext cx="363642" cy="320040"/>
          </a:xfrm>
          <a:prstGeom prst="downArrow">
            <a:avLst/>
          </a:prstGeom>
          <a:solidFill>
            <a:schemeClr val="bg1">
              <a:lumMod val="50000"/>
            </a:schemeClr>
          </a:solidFill>
          <a:ln w="9525" cap="flat" cmpd="sng" algn="ctr">
            <a:solidFill>
              <a:schemeClr val="bg1">
                <a:lumMod val="50000"/>
              </a:schemeClr>
            </a:solidFill>
            <a:prstDash val="solid"/>
            <a:round/>
            <a:headEnd type="none" w="med" len="med"/>
            <a:tailEnd type="none" w="med" len="med"/>
          </a:ln>
          <a:effectLst/>
        </p:spPr>
        <p:txBody>
          <a:bodyPr lIns="182880" tIns="91440" rIns="182880" bIns="91440"/>
          <a:lstStyle/>
          <a:p>
            <a:pPr>
              <a:defRPr/>
            </a:pPr>
            <a:endParaRPr lang="en-US">
              <a:effectLst/>
              <a:latin typeface="Arial" panose="020B0604020202020204" pitchFamily="34" charset="0"/>
              <a:cs typeface="Arial" panose="020B0604020202020204" pitchFamily="34" charset="0"/>
            </a:endParaRPr>
          </a:p>
        </p:txBody>
      </p:sp>
      <p:sp>
        <p:nvSpPr>
          <p:cNvPr id="19" name="Right Brace 18"/>
          <p:cNvSpPr/>
          <p:nvPr/>
        </p:nvSpPr>
        <p:spPr>
          <a:xfrm>
            <a:off x="6483443" y="448251"/>
            <a:ext cx="548640" cy="5577840"/>
          </a:xfrm>
          <a:prstGeom prst="rightBrace">
            <a:avLst>
              <a:gd name="adj1" fmla="val 8333"/>
              <a:gd name="adj2" fmla="val 35604"/>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AC11263B-6460-46B4-A05E-6E36C7ECEAB3}"/>
              </a:ext>
            </a:extLst>
          </p:cNvPr>
          <p:cNvSpPr txBox="1"/>
          <p:nvPr/>
        </p:nvSpPr>
        <p:spPr bwMode="auto">
          <a:xfrm>
            <a:off x="604070" y="6453503"/>
            <a:ext cx="2115833" cy="307777"/>
          </a:xfrm>
          <a:prstGeom prst="rect">
            <a:avLst/>
          </a:prstGeom>
          <a:noFill/>
          <a:ln w="19050" algn="ctr">
            <a:noFill/>
            <a:miter lim="800000"/>
            <a:headEnd/>
            <a:tailEnd/>
          </a:ln>
        </p:spPr>
        <p:txBody>
          <a:bodyPr wrap="square" lIns="0" tIns="0" rIns="0" bIns="0" rtlCol="0">
            <a:spAutoFit/>
          </a:bodyPr>
          <a:lstStyle/>
          <a:p>
            <a:r>
              <a:rPr lang="en-US" sz="2000" dirty="0"/>
              <a:t>From ER </a:t>
            </a:r>
            <a:r>
              <a:rPr lang="en-US" sz="2000" dirty="0" err="1"/>
              <a:t>Mayeda</a:t>
            </a:r>
            <a:endParaRPr lang="en-US" sz="2000" dirty="0"/>
          </a:p>
        </p:txBody>
      </p:sp>
    </p:spTree>
    <p:extLst>
      <p:ext uri="{BB962C8B-B14F-4D97-AF65-F5344CB8AC3E}">
        <p14:creationId xmlns:p14="http://schemas.microsoft.com/office/powerpoint/2010/main" val="4775019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3" grpId="0" animBg="1"/>
      <p:bldP spid="4" grpId="0"/>
      <p:bldP spid="18" grpId="0" animBg="1"/>
      <p:bldP spid="16" grpId="0"/>
      <p:bldP spid="17" grpId="0" animBg="1"/>
      <p:bldP spid="15"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125" y="438912"/>
            <a:ext cx="8413749" cy="575094"/>
          </a:xfrm>
        </p:spPr>
        <p:txBody>
          <a:bodyPr/>
          <a:lstStyle/>
          <a:p>
            <a:r>
              <a:rPr lang="en-US" dirty="0"/>
              <a:t>Outline</a:t>
            </a:r>
          </a:p>
        </p:txBody>
      </p:sp>
      <p:sp>
        <p:nvSpPr>
          <p:cNvPr id="3" name="Content Placeholder 2"/>
          <p:cNvSpPr>
            <a:spLocks noGrp="1"/>
          </p:cNvSpPr>
          <p:nvPr>
            <p:ph idx="1"/>
          </p:nvPr>
        </p:nvSpPr>
        <p:spPr/>
        <p:txBody>
          <a:bodyPr/>
          <a:lstStyle/>
          <a:p>
            <a:pPr lvl="0"/>
            <a:r>
              <a:rPr lang="en-US" dirty="0"/>
              <a:t>Learning objectives:</a:t>
            </a:r>
          </a:p>
          <a:p>
            <a:pPr lvl="1"/>
            <a:r>
              <a:rPr lang="en-US" dirty="0"/>
              <a:t>Understand the concept of power calculations</a:t>
            </a:r>
          </a:p>
          <a:p>
            <a:pPr lvl="1"/>
            <a:r>
              <a:rPr lang="en-US" dirty="0"/>
              <a:t>Learn to construct the elements of a power calculation using a simulation</a:t>
            </a:r>
          </a:p>
          <a:p>
            <a:r>
              <a:rPr lang="en-US" dirty="0"/>
              <a:t>Steps for conducting a simulation study for a power calculation</a:t>
            </a:r>
          </a:p>
          <a:p>
            <a:r>
              <a:rPr lang="en-US" dirty="0"/>
              <a:t>Some basic intro points (for later)</a:t>
            </a:r>
          </a:p>
        </p:txBody>
      </p:sp>
      <p:sp>
        <p:nvSpPr>
          <p:cNvPr id="4" name="Slide Number Placeholder 3"/>
          <p:cNvSpPr>
            <a:spLocks noGrp="1"/>
          </p:cNvSpPr>
          <p:nvPr>
            <p:ph type="sldNum" sz="quarter" idx="4"/>
          </p:nvPr>
        </p:nvSpPr>
        <p:spPr/>
        <p:txBody>
          <a:bodyPr/>
          <a:lstStyle/>
          <a:p>
            <a:fld id="{7BCC8D0D-EAEC-449D-9161-023DFF90F2E2}" type="slidenum">
              <a:rPr lang="en-US" smtClean="0"/>
              <a:pPr/>
              <a:t>8</a:t>
            </a:fld>
            <a:endParaRPr lang="en-US" dirty="0"/>
          </a:p>
        </p:txBody>
      </p:sp>
    </p:spTree>
    <p:extLst>
      <p:ext uri="{BB962C8B-B14F-4D97-AF65-F5344CB8AC3E}">
        <p14:creationId xmlns:p14="http://schemas.microsoft.com/office/powerpoint/2010/main" val="30026373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5950" y="434358"/>
            <a:ext cx="8089900" cy="575094"/>
          </a:xfrm>
        </p:spPr>
        <p:txBody>
          <a:bodyPr/>
          <a:lstStyle/>
          <a:p>
            <a:r>
              <a:rPr lang="en-US" dirty="0"/>
              <a:t>Power!!!</a:t>
            </a:r>
          </a:p>
        </p:txBody>
      </p:sp>
      <p:sp>
        <p:nvSpPr>
          <p:cNvPr id="3" name="Content Placeholder 2"/>
          <p:cNvSpPr>
            <a:spLocks noGrp="1"/>
          </p:cNvSpPr>
          <p:nvPr>
            <p:ph idx="1"/>
          </p:nvPr>
        </p:nvSpPr>
        <p:spPr>
          <a:xfrm>
            <a:off x="603198" y="954915"/>
            <a:ext cx="8089901" cy="4190291"/>
          </a:xfrm>
        </p:spPr>
        <p:txBody>
          <a:bodyPr/>
          <a:lstStyle/>
          <a:p>
            <a:r>
              <a:rPr lang="en-US" dirty="0"/>
              <a:t>The framework for power calculations draw on null hypothesis significance testing (NHST) which is increasingly frowned upon.</a:t>
            </a:r>
          </a:p>
          <a:p>
            <a:r>
              <a:rPr lang="en-US" dirty="0"/>
              <a:t>Nonetheless, power and sample size calculations (flip sides of the same coin) are essential tools. </a:t>
            </a:r>
          </a:p>
          <a:p>
            <a:r>
              <a:rPr lang="en-US" dirty="0"/>
              <a:t>We’ll review the basics for power calculations</a:t>
            </a:r>
          </a:p>
          <a:p>
            <a:r>
              <a:rPr lang="en-US" dirty="0"/>
              <a:t>There are a gazillion online power calculators and thousands of specialized apps or things built into your favorite statistical package.</a:t>
            </a:r>
          </a:p>
          <a:p>
            <a:r>
              <a:rPr lang="en-US" dirty="0"/>
              <a:t>I find that often, none of these options quite addresses the statistical situation I face (for reasons we will discuss).</a:t>
            </a:r>
          </a:p>
          <a:p>
            <a:r>
              <a:rPr lang="en-US" dirty="0"/>
              <a:t>In this case power </a:t>
            </a:r>
            <a:r>
              <a:rPr lang="en-US" dirty="0" err="1"/>
              <a:t>calcs</a:t>
            </a:r>
            <a:r>
              <a:rPr lang="en-US" dirty="0"/>
              <a:t> from simulations are a handy-go-to tool. </a:t>
            </a:r>
          </a:p>
          <a:p>
            <a:r>
              <a:rPr lang="en-US" dirty="0"/>
              <a:t>These also illustrate the power of simulations so make a nice jumping off point.  </a:t>
            </a:r>
          </a:p>
          <a:p>
            <a:endParaRPr lang="en-US" dirty="0"/>
          </a:p>
        </p:txBody>
      </p:sp>
      <p:sp>
        <p:nvSpPr>
          <p:cNvPr id="4" name="Slide Number Placeholder 3"/>
          <p:cNvSpPr>
            <a:spLocks noGrp="1"/>
          </p:cNvSpPr>
          <p:nvPr>
            <p:ph type="sldNum" sz="quarter" idx="12"/>
          </p:nvPr>
        </p:nvSpPr>
        <p:spPr/>
        <p:txBody>
          <a:bodyPr/>
          <a:lstStyle/>
          <a:p>
            <a:fld id="{B2000208-2C46-41A5-A44C-CD43BAC93D91}" type="slidenum">
              <a:rPr lang="en-US" smtClean="0"/>
              <a:t>9</a:t>
            </a:fld>
            <a:endParaRPr lang="en-US"/>
          </a:p>
        </p:txBody>
      </p:sp>
    </p:spTree>
    <p:extLst>
      <p:ext uri="{BB962C8B-B14F-4D97-AF65-F5344CB8AC3E}">
        <p14:creationId xmlns:p14="http://schemas.microsoft.com/office/powerpoint/2010/main" val="1021078848"/>
      </p:ext>
    </p:extLst>
  </p:cSld>
  <p:clrMapOvr>
    <a:masterClrMapping/>
  </p:clrMapOvr>
</p:sld>
</file>

<file path=ppt/theme/theme1.xml><?xml version="1.0" encoding="utf-8"?>
<a:theme xmlns:a="http://schemas.openxmlformats.org/drawingml/2006/main" name="UCSF PPT Template">
  <a:themeElements>
    <a:clrScheme name="UCSF 1">
      <a:dk1>
        <a:srgbClr val="052049"/>
      </a:dk1>
      <a:lt1>
        <a:sysClr val="window" lastClr="FFFFFF"/>
      </a:lt1>
      <a:dk2>
        <a:srgbClr val="052049"/>
      </a:dk2>
      <a:lt2>
        <a:srgbClr val="FFFFFF"/>
      </a:lt2>
      <a:accent1>
        <a:srgbClr val="052049"/>
      </a:accent1>
      <a:accent2>
        <a:srgbClr val="178CCB"/>
      </a:accent2>
      <a:accent3>
        <a:srgbClr val="18A3AC"/>
      </a:accent3>
      <a:accent4>
        <a:srgbClr val="90BD31"/>
      </a:accent4>
      <a:accent5>
        <a:srgbClr val="EC1848"/>
      </a:accent5>
      <a:accent6>
        <a:srgbClr val="F48024"/>
      </a:accent6>
      <a:hlink>
        <a:srgbClr val="178CCB"/>
      </a:hlink>
      <a:folHlink>
        <a:srgbClr val="5F5F5F"/>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theme>
</file>

<file path=ppt/theme/theme2.xml><?xml version="1.0" encoding="utf-8"?>
<a:theme xmlns:a="http://schemas.openxmlformats.org/drawingml/2006/main" name="UCSF PPT Template-Blue">
  <a:themeElements>
    <a:clrScheme name="UCSF 1">
      <a:dk1>
        <a:srgbClr val="052049"/>
      </a:dk1>
      <a:lt1>
        <a:sysClr val="window" lastClr="FFFFFF"/>
      </a:lt1>
      <a:dk2>
        <a:srgbClr val="052049"/>
      </a:dk2>
      <a:lt2>
        <a:srgbClr val="FFFFFF"/>
      </a:lt2>
      <a:accent1>
        <a:srgbClr val="052049"/>
      </a:accent1>
      <a:accent2>
        <a:srgbClr val="178CCB"/>
      </a:accent2>
      <a:accent3>
        <a:srgbClr val="18A3AC"/>
      </a:accent3>
      <a:accent4>
        <a:srgbClr val="90BD31"/>
      </a:accent4>
      <a:accent5>
        <a:srgbClr val="EC1848"/>
      </a:accent5>
      <a:accent6>
        <a:srgbClr val="F48024"/>
      </a:accent6>
      <a:hlink>
        <a:srgbClr val="178CCB"/>
      </a:hlink>
      <a:folHlink>
        <a:srgbClr val="5F5F5F"/>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theme>
</file>

<file path=ppt/theme/theme3.xml><?xml version="1.0" encoding="utf-8"?>
<a:theme xmlns:a="http://schemas.openxmlformats.org/drawingml/2006/main" name="UCSF PPT Template-Blue Bar">
  <a:themeElements>
    <a:clrScheme name="UCSF 1">
      <a:dk1>
        <a:srgbClr val="052049"/>
      </a:dk1>
      <a:lt1>
        <a:sysClr val="window" lastClr="FFFFFF"/>
      </a:lt1>
      <a:dk2>
        <a:srgbClr val="052049"/>
      </a:dk2>
      <a:lt2>
        <a:srgbClr val="FFFFFF"/>
      </a:lt2>
      <a:accent1>
        <a:srgbClr val="052049"/>
      </a:accent1>
      <a:accent2>
        <a:srgbClr val="178CCB"/>
      </a:accent2>
      <a:accent3>
        <a:srgbClr val="18A3AC"/>
      </a:accent3>
      <a:accent4>
        <a:srgbClr val="90BD31"/>
      </a:accent4>
      <a:accent5>
        <a:srgbClr val="EC1848"/>
      </a:accent5>
      <a:accent6>
        <a:srgbClr val="F48024"/>
      </a:accent6>
      <a:hlink>
        <a:srgbClr val="178CCB"/>
      </a:hlink>
      <a:folHlink>
        <a:srgbClr val="5F5F5F"/>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lgn="ctr">
          <a:noFill/>
          <a:miter lim="800000"/>
          <a:headEnd/>
          <a:tailEnd/>
        </a:ln>
      </a:spPr>
      <a:bodyPr wrap="none" rtlCol="0" anchor="ctr"/>
      <a:lstStyle>
        <a:defPPr algn="ctr">
          <a:lnSpc>
            <a:spcPct val="90000"/>
          </a:lnSpc>
          <a:defRPr sz="1600" b="1" dirty="0" err="1" smtClean="0">
            <a:solidFill>
              <a:schemeClr val="bg1"/>
            </a:solidFill>
            <a:latin typeface="+mj-lt"/>
          </a:defRPr>
        </a:defPPr>
      </a:lstStyle>
    </a:spDef>
    <a:lnDef>
      <a:spPr>
        <a:ln w="28575">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bwMode="auto">
        <a:noFill/>
        <a:ln w="19050" algn="ctr">
          <a:noFill/>
          <a:miter lim="800000"/>
          <a:headEnd/>
          <a:tailEnd/>
        </a:ln>
      </a:spPr>
      <a:bodyPr wrap="square" lIns="0" tIns="0" rIns="0" bIns="0" rtlCol="0">
        <a:spAutoFit/>
      </a:bodyPr>
      <a:lstStyle>
        <a:defPPr>
          <a:defRPr sz="2000" dirty="0" err="1" smtClean="0"/>
        </a:defPPr>
      </a:lstStyle>
    </a:txDef>
  </a:objectDefaults>
  <a:extraClrSchemeLst/>
</a:theme>
</file>

<file path=ppt/theme/theme4.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Coalesse Palette">
      <a:dk1>
        <a:sysClr val="windowText" lastClr="000000"/>
      </a:dk1>
      <a:lt1>
        <a:sysClr val="window" lastClr="FFFFFF"/>
      </a:lt1>
      <a:dk2>
        <a:srgbClr val="342B2A"/>
      </a:dk2>
      <a:lt2>
        <a:srgbClr val="DAD6CB"/>
      </a:lt2>
      <a:accent1>
        <a:srgbClr val="E55302"/>
      </a:accent1>
      <a:accent2>
        <a:srgbClr val="5F3032"/>
      </a:accent2>
      <a:accent3>
        <a:srgbClr val="005774"/>
      </a:accent3>
      <a:accent4>
        <a:srgbClr val="9BA03C"/>
      </a:accent4>
      <a:accent5>
        <a:srgbClr val="34AA71"/>
      </a:accent5>
      <a:accent6>
        <a:srgbClr val="F3BD48"/>
      </a:accent6>
      <a:hlink>
        <a:srgbClr val="34AA71"/>
      </a:hlink>
      <a:folHlink>
        <a:srgbClr val="8C8C8C"/>
      </a:folHlink>
    </a:clrScheme>
    <a:fontScheme name="Coalesse">
      <a:majorFont>
        <a:latin typeface="Arial"/>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BFD5D484ED57438231C5F4848B6EC7" ma:contentTypeVersion="0" ma:contentTypeDescription="Create a new document." ma:contentTypeScope="" ma:versionID="48808eaeca51724a2208bf8797897858">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48DB2A-A2BB-49B9-B517-04CB45F2482A}">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2.xml><?xml version="1.0" encoding="utf-8"?>
<ds:datastoreItem xmlns:ds="http://schemas.openxmlformats.org/officeDocument/2006/customXml" ds:itemID="{E5686649-89C0-47C3-BB59-3DECE68F34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F8A51949-CE2D-4D1D-81B7-CD96A13119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UCSF PPT Template</Template>
  <TotalTime>6320</TotalTime>
  <Words>4624</Words>
  <Application>Microsoft Office PowerPoint</Application>
  <PresentationFormat>On-screen Show (4:3)</PresentationFormat>
  <Paragraphs>587</Paragraphs>
  <Slides>66</Slides>
  <Notes>15</Notes>
  <HiddenSlides>0</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66</vt:i4>
      </vt:variant>
    </vt:vector>
  </HeadingPairs>
  <TitlesOfParts>
    <vt:vector size="78" baseType="lpstr">
      <vt:lpstr>Arial</vt:lpstr>
      <vt:lpstr>Cabrini</vt:lpstr>
      <vt:lpstr>Cambria Math</vt:lpstr>
      <vt:lpstr>Courier New</vt:lpstr>
      <vt:lpstr>Garamond</vt:lpstr>
      <vt:lpstr>Symbol</vt:lpstr>
      <vt:lpstr>Times New Roman</vt:lpstr>
      <vt:lpstr>Wingdings</vt:lpstr>
      <vt:lpstr>UCSF PPT Template</vt:lpstr>
      <vt:lpstr>UCSF PPT Template-Blue</vt:lpstr>
      <vt:lpstr>UCSF PPT Template-Blue Bar</vt:lpstr>
      <vt:lpstr>Equation</vt:lpstr>
      <vt:lpstr>Simulations for Studying Cognitive Reserve Friday Harbor Advanced Psychometric Methods in Cognitive Aging Workgroup 10 </vt:lpstr>
      <vt:lpstr>Our group goals: Learn to use simulations</vt:lpstr>
      <vt:lpstr>Our group goals</vt:lpstr>
      <vt:lpstr>Can CR be explained by diagnostic bias?</vt:lpstr>
      <vt:lpstr>Advantages of Simulation Group</vt:lpstr>
      <vt:lpstr>Advantages of Simulation Group</vt:lpstr>
      <vt:lpstr>PowerPoint Presentation</vt:lpstr>
      <vt:lpstr>Outline</vt:lpstr>
      <vt:lpstr>Power!!!</vt:lpstr>
      <vt:lpstr>Calculate power, sample size, minimum detectable effect size? </vt:lpstr>
      <vt:lpstr>Calculate power, sample size, minimum detectable effect size? </vt:lpstr>
      <vt:lpstr>Statistical Hypothesis Testing </vt:lpstr>
      <vt:lpstr>Example</vt:lpstr>
      <vt:lpstr>Example</vt:lpstr>
      <vt:lpstr>Why simulate?</vt:lpstr>
      <vt:lpstr>Steps for conducting a simulation study using structural equation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Repeat</vt:lpstr>
      <vt:lpstr>Repeat with a new random seed</vt:lpstr>
      <vt:lpstr>Repeat 998 more times, recording estimate each time</vt:lpstr>
      <vt:lpstr>Repeat 998 more times, recording estimate each time</vt:lpstr>
      <vt:lpstr>On your own</vt:lpstr>
      <vt:lpstr>Simulating in Stata: More sophisticated versions</vt:lpstr>
      <vt:lpstr>Run simulation file</vt:lpstr>
      <vt:lpstr>Data generation and analysis file</vt:lpstr>
      <vt:lpstr>Epi270 Simulation Extra</vt:lpstr>
      <vt:lpstr>How do you generate variables from your DAG?</vt:lpstr>
      <vt:lpstr>How do you generate variables from your DAG?</vt:lpstr>
      <vt:lpstr>How do you generate variables from your DAG?</vt:lpstr>
      <vt:lpstr>How do you generate variables from your DAG?</vt:lpstr>
      <vt:lpstr>How do you generate variables from your DAG?</vt:lpstr>
      <vt:lpstr>How do you generate variables from your DAG?</vt:lpstr>
      <vt:lpstr>Some useful distributions</vt:lpstr>
      <vt:lpstr>Some useful distributions</vt:lpstr>
      <vt:lpstr>Some useful distributions</vt:lpstr>
      <vt:lpstr>Some useful distributions</vt:lpstr>
      <vt:lpstr>Some useful distributions</vt:lpstr>
      <vt:lpstr>Some useful distributions</vt:lpstr>
      <vt:lpstr>Some useful distributions</vt:lpstr>
      <vt:lpstr>Some useful distributions</vt:lpstr>
      <vt:lpstr>Some useful distributions</vt:lpstr>
      <vt:lpstr>Introduce censoring</vt:lpstr>
      <vt:lpstr>Homework</vt:lpstr>
      <vt:lpstr>End of class slides: remainder from ER Mayeda </vt:lpstr>
      <vt:lpstr>Data generation and analysis file</vt:lpstr>
      <vt:lpstr>Data generation and analysis file</vt:lpstr>
      <vt:lpstr>Run simulation file</vt:lpstr>
      <vt:lpstr>Evaluating simulation results</vt:lpstr>
      <vt:lpstr>Simulation exercise: Data Generating Models to Illustrate the Meaning of Interaction</vt:lpstr>
      <vt:lpstr>Exercise 1</vt:lpstr>
      <vt:lpstr>Exercise</vt:lpstr>
      <vt:lpstr>PowerPoint Presentation</vt:lpstr>
      <vt:lpstr>PowerPoint Presentation</vt:lpstr>
      <vt:lpstr>PowerPoint Presentation</vt:lpstr>
      <vt:lpstr>Exercise 2</vt:lpstr>
      <vt:lpstr>Gender and crime victimization modify neighborhood effects on adolescent mental health</vt:lpstr>
      <vt:lpstr>PowerPoint Presentation</vt:lpstr>
      <vt:lpstr>PowerPoint Presentation</vt:lpstr>
      <vt:lpstr>Examples of using simulations in my reserach</vt:lpstr>
    </vt:vector>
  </TitlesOfParts>
  <Company>UCSF</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UCSF Presentation Template</dc:title>
  <dc:subject>Presentation Template</dc:subject>
  <dc:creator>Derek MacDavid</dc:creator>
  <dc:description>Derek MacDavid | derek@bigpicdesign.com</dc:description>
  <cp:lastModifiedBy>Medellena Glymour</cp:lastModifiedBy>
  <cp:revision>445</cp:revision>
  <dcterms:created xsi:type="dcterms:W3CDTF">2012-05-07T17:59:34Z</dcterms:created>
  <dcterms:modified xsi:type="dcterms:W3CDTF">2018-08-20T21:02:55Z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0x01010009BFD5D484ED57438231C5F4848B6EC7</vt:lpwstr>
  </property>
</Properties>
</file>